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AN Mon Cheri" charset="1" panose="00000000000000000000"/>
      <p:regular r:id="rId30"/>
    </p:embeddedFont>
    <p:embeddedFont>
      <p:font typeface="Bold Ink" charset="1" panose="00000500000000000000"/>
      <p:regular r:id="rId31"/>
    </p:embeddedFont>
    <p:embeddedFont>
      <p:font typeface="Open Sauce"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jpe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jpeg" Type="http://schemas.openxmlformats.org/officeDocument/2006/relationships/image"/><Relationship Id="rId6" Target="https://github.com/Putri0607"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a:off x="640775" y="8029202"/>
            <a:ext cx="16230600" cy="14288"/>
          </a:xfrm>
          <a:prstGeom prst="line">
            <a:avLst/>
          </a:prstGeom>
          <a:ln cap="flat" w="28575">
            <a:solidFill>
              <a:srgbClr val="FEF7F2"/>
            </a:solidFill>
            <a:prstDash val="solid"/>
            <a:headEnd type="none" len="sm" w="sm"/>
            <a:tailEnd type="none" len="sm" w="sm"/>
          </a:ln>
        </p:spPr>
      </p:sp>
      <p:sp>
        <p:nvSpPr>
          <p:cNvPr name="AutoShape 3" id="3"/>
          <p:cNvSpPr/>
          <p:nvPr/>
        </p:nvSpPr>
        <p:spPr>
          <a:xfrm>
            <a:off x="640762" y="9229725"/>
            <a:ext cx="16230600" cy="14288"/>
          </a:xfrm>
          <a:prstGeom prst="line">
            <a:avLst/>
          </a:prstGeom>
          <a:ln cap="flat" w="28575">
            <a:solidFill>
              <a:srgbClr val="FEF7F2"/>
            </a:solidFill>
            <a:prstDash val="solid"/>
            <a:headEnd type="none" len="sm" w="sm"/>
            <a:tailEnd type="none" len="sm" w="sm"/>
          </a:ln>
        </p:spPr>
      </p:sp>
      <p:grpSp>
        <p:nvGrpSpPr>
          <p:cNvPr name="Group 4" id="4"/>
          <p:cNvGrpSpPr/>
          <p:nvPr/>
        </p:nvGrpSpPr>
        <p:grpSpPr>
          <a:xfrm rot="0">
            <a:off x="11661229" y="-538442"/>
            <a:ext cx="6626771" cy="10644959"/>
            <a:chOff x="0" y="0"/>
            <a:chExt cx="8835695" cy="14193278"/>
          </a:xfrm>
        </p:grpSpPr>
        <p:pic>
          <p:nvPicPr>
            <p:cNvPr name="Picture 5" id="5"/>
            <p:cNvPicPr>
              <a:picLocks noChangeAspect="true"/>
            </p:cNvPicPr>
            <p:nvPr/>
          </p:nvPicPr>
          <p:blipFill>
            <a:blip r:embed="rId2"/>
            <a:srcRect l="29249" t="0" r="29249" b="0"/>
            <a:stretch>
              <a:fillRect/>
            </a:stretch>
          </p:blipFill>
          <p:spPr>
            <a:xfrm flipH="false" flipV="false">
              <a:off x="0" y="0"/>
              <a:ext cx="8835695" cy="14193278"/>
            </a:xfrm>
            <a:prstGeom prst="rect">
              <a:avLst/>
            </a:prstGeom>
          </p:spPr>
        </p:pic>
      </p:grpSp>
      <p:sp>
        <p:nvSpPr>
          <p:cNvPr name="TextBox 6" id="6"/>
          <p:cNvSpPr txBox="true"/>
          <p:nvPr/>
        </p:nvSpPr>
        <p:spPr>
          <a:xfrm rot="0">
            <a:off x="640775" y="2936193"/>
            <a:ext cx="13534602" cy="4357463"/>
          </a:xfrm>
          <a:prstGeom prst="rect">
            <a:avLst/>
          </a:prstGeom>
        </p:spPr>
        <p:txBody>
          <a:bodyPr anchor="t" rtlCol="false" tIns="0" lIns="0" bIns="0" rIns="0">
            <a:spAutoFit/>
          </a:bodyPr>
          <a:lstStyle/>
          <a:p>
            <a:pPr algn="ctr">
              <a:lnSpc>
                <a:spcPts val="6954"/>
              </a:lnSpc>
            </a:pPr>
            <a:r>
              <a:rPr lang="en-US" sz="5349">
                <a:solidFill>
                  <a:srgbClr val="FEF7F2"/>
                </a:solidFill>
                <a:latin typeface="TAN Mon Cheri"/>
                <a:ea typeface="TAN Mon Cheri"/>
                <a:cs typeface="TAN Mon Cheri"/>
                <a:sym typeface="TAN Mon Cheri"/>
              </a:rPr>
              <a:t>DIABETES PREDICTION USING THE SUPPORT VECTOR MACHINE ALGORITHM WITH TECHNIQUES </a:t>
            </a:r>
            <a:r>
              <a:rPr lang="en-US" sz="5349">
                <a:solidFill>
                  <a:srgbClr val="FEF7F2"/>
                </a:solidFill>
                <a:latin typeface="TAN Mon Cheri"/>
                <a:ea typeface="TAN Mon Cheri"/>
                <a:cs typeface="TAN Mon Cheri"/>
                <a:sym typeface="TAN Mon Cheri"/>
              </a:rPr>
              <a:t>Feature Selection</a:t>
            </a:r>
          </a:p>
        </p:txBody>
      </p:sp>
      <p:sp>
        <p:nvSpPr>
          <p:cNvPr name="Freeform 7" id="7"/>
          <p:cNvSpPr/>
          <p:nvPr/>
        </p:nvSpPr>
        <p:spPr>
          <a:xfrm flipH="false" flipV="false" rot="0">
            <a:off x="281234" y="293962"/>
            <a:ext cx="3084731" cy="933131"/>
          </a:xfrm>
          <a:custGeom>
            <a:avLst/>
            <a:gdLst/>
            <a:ahLst/>
            <a:cxnLst/>
            <a:rect r="r" b="b" t="t" l="l"/>
            <a:pathLst>
              <a:path h="933131" w="3084731">
                <a:moveTo>
                  <a:pt x="0" y="0"/>
                </a:moveTo>
                <a:lnTo>
                  <a:pt x="3084731" y="0"/>
                </a:lnTo>
                <a:lnTo>
                  <a:pt x="3084731" y="933131"/>
                </a:lnTo>
                <a:lnTo>
                  <a:pt x="0" y="933131"/>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2903709"/>
            <a:ext cx="11301259" cy="3616403"/>
          </a:xfrm>
          <a:custGeom>
            <a:avLst/>
            <a:gdLst/>
            <a:ahLst/>
            <a:cxnLst/>
            <a:rect r="r" b="b" t="t" l="l"/>
            <a:pathLst>
              <a:path h="3616403" w="11301259">
                <a:moveTo>
                  <a:pt x="0" y="0"/>
                </a:moveTo>
                <a:lnTo>
                  <a:pt x="11301258" y="0"/>
                </a:lnTo>
                <a:lnTo>
                  <a:pt x="11301258" y="3616403"/>
                </a:lnTo>
                <a:lnTo>
                  <a:pt x="0" y="3616403"/>
                </a:lnTo>
                <a:lnTo>
                  <a:pt x="0" y="0"/>
                </a:lnTo>
                <a:close/>
              </a:path>
            </a:pathLst>
          </a:custGeom>
          <a:blipFill>
            <a:blip r:embed="rId2"/>
            <a:stretch>
              <a:fillRect l="0" t="0" r="0" b="0"/>
            </a:stretch>
          </a:blipFill>
        </p:spPr>
      </p:sp>
      <p:sp>
        <p:nvSpPr>
          <p:cNvPr name="Freeform 4" id="4"/>
          <p:cNvSpPr/>
          <p:nvPr/>
        </p:nvSpPr>
        <p:spPr>
          <a:xfrm flipH="false" flipV="false" rot="0">
            <a:off x="3493371" y="6510587"/>
            <a:ext cx="11301259" cy="1497417"/>
          </a:xfrm>
          <a:custGeom>
            <a:avLst/>
            <a:gdLst/>
            <a:ahLst/>
            <a:cxnLst/>
            <a:rect r="r" b="b" t="t" l="l"/>
            <a:pathLst>
              <a:path h="1497417" w="11301259">
                <a:moveTo>
                  <a:pt x="0" y="0"/>
                </a:moveTo>
                <a:lnTo>
                  <a:pt x="11301258" y="0"/>
                </a:lnTo>
                <a:lnTo>
                  <a:pt x="11301258" y="1497417"/>
                </a:lnTo>
                <a:lnTo>
                  <a:pt x="0" y="1497417"/>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10 of 24</a:t>
            </a:r>
          </a:p>
        </p:txBody>
      </p:sp>
      <p:sp>
        <p:nvSpPr>
          <p:cNvPr name="TextBox 8" id="8"/>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3089580"/>
            <a:ext cx="11301259" cy="3955441"/>
          </a:xfrm>
          <a:custGeom>
            <a:avLst/>
            <a:gdLst/>
            <a:ahLst/>
            <a:cxnLst/>
            <a:rect r="r" b="b" t="t" l="l"/>
            <a:pathLst>
              <a:path h="3955441" w="11301259">
                <a:moveTo>
                  <a:pt x="0" y="0"/>
                </a:moveTo>
                <a:lnTo>
                  <a:pt x="11301258" y="0"/>
                </a:lnTo>
                <a:lnTo>
                  <a:pt x="11301258" y="3955440"/>
                </a:lnTo>
                <a:lnTo>
                  <a:pt x="0" y="3955440"/>
                </a:lnTo>
                <a:lnTo>
                  <a:pt x="0" y="0"/>
                </a:lnTo>
                <a:close/>
              </a:path>
            </a:pathLst>
          </a:custGeom>
          <a:blipFill>
            <a:blip r:embed="rId2"/>
            <a:stretch>
              <a:fillRect l="0" t="0" r="0" b="0"/>
            </a:stretch>
          </a:blipFill>
        </p:spPr>
      </p:sp>
      <p:sp>
        <p:nvSpPr>
          <p:cNvPr name="Freeform 4" id="4"/>
          <p:cNvSpPr/>
          <p:nvPr/>
        </p:nvSpPr>
        <p:spPr>
          <a:xfrm flipH="false" flipV="false" rot="0">
            <a:off x="3493371" y="7025970"/>
            <a:ext cx="11301259" cy="1652809"/>
          </a:xfrm>
          <a:custGeom>
            <a:avLst/>
            <a:gdLst/>
            <a:ahLst/>
            <a:cxnLst/>
            <a:rect r="r" b="b" t="t" l="l"/>
            <a:pathLst>
              <a:path h="1652809" w="11301259">
                <a:moveTo>
                  <a:pt x="0" y="0"/>
                </a:moveTo>
                <a:lnTo>
                  <a:pt x="11301258" y="0"/>
                </a:lnTo>
                <a:lnTo>
                  <a:pt x="11301258" y="1652809"/>
                </a:lnTo>
                <a:lnTo>
                  <a:pt x="0" y="1652809"/>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11 of 24</a:t>
            </a:r>
          </a:p>
        </p:txBody>
      </p:sp>
      <p:sp>
        <p:nvSpPr>
          <p:cNvPr name="TextBox 8" id="8"/>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3052767"/>
            <a:ext cx="11301259" cy="4181466"/>
          </a:xfrm>
          <a:custGeom>
            <a:avLst/>
            <a:gdLst/>
            <a:ahLst/>
            <a:cxnLst/>
            <a:rect r="r" b="b" t="t" l="l"/>
            <a:pathLst>
              <a:path h="4181466" w="11301259">
                <a:moveTo>
                  <a:pt x="0" y="0"/>
                </a:moveTo>
                <a:lnTo>
                  <a:pt x="11301258" y="0"/>
                </a:lnTo>
                <a:lnTo>
                  <a:pt x="11301258" y="4181466"/>
                </a:lnTo>
                <a:lnTo>
                  <a:pt x="0" y="4181466"/>
                </a:lnTo>
                <a:lnTo>
                  <a:pt x="0" y="0"/>
                </a:lnTo>
                <a:close/>
              </a:path>
            </a:pathLst>
          </a:custGeom>
          <a:blipFill>
            <a:blip r:embed="rId2"/>
            <a:stretch>
              <a:fillRect l="0" t="0" r="0" b="0"/>
            </a:stretch>
          </a:blipFill>
        </p:spPr>
      </p:sp>
      <p:sp>
        <p:nvSpPr>
          <p:cNvPr name="Freeform 4" id="4"/>
          <p:cNvSpPr/>
          <p:nvPr/>
        </p:nvSpPr>
        <p:spPr>
          <a:xfrm flipH="false" flipV="false" rot="0">
            <a:off x="3493371" y="7196133"/>
            <a:ext cx="11301259" cy="1666936"/>
          </a:xfrm>
          <a:custGeom>
            <a:avLst/>
            <a:gdLst/>
            <a:ahLst/>
            <a:cxnLst/>
            <a:rect r="r" b="b" t="t" l="l"/>
            <a:pathLst>
              <a:path h="1666936" w="11301259">
                <a:moveTo>
                  <a:pt x="0" y="0"/>
                </a:moveTo>
                <a:lnTo>
                  <a:pt x="11301258" y="0"/>
                </a:lnTo>
                <a:lnTo>
                  <a:pt x="11301258" y="1666936"/>
                </a:lnTo>
                <a:lnTo>
                  <a:pt x="0" y="1666936"/>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12 of 24</a:t>
            </a:r>
          </a:p>
        </p:txBody>
      </p:sp>
      <p:sp>
        <p:nvSpPr>
          <p:cNvPr name="TextBox 8" id="8"/>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3024401"/>
            <a:ext cx="11301259" cy="3800048"/>
          </a:xfrm>
          <a:custGeom>
            <a:avLst/>
            <a:gdLst/>
            <a:ahLst/>
            <a:cxnLst/>
            <a:rect r="r" b="b" t="t" l="l"/>
            <a:pathLst>
              <a:path h="3800048" w="11301259">
                <a:moveTo>
                  <a:pt x="0" y="0"/>
                </a:moveTo>
                <a:lnTo>
                  <a:pt x="11301258" y="0"/>
                </a:lnTo>
                <a:lnTo>
                  <a:pt x="11301258" y="3800048"/>
                </a:lnTo>
                <a:lnTo>
                  <a:pt x="0" y="3800048"/>
                </a:lnTo>
                <a:lnTo>
                  <a:pt x="0" y="0"/>
                </a:lnTo>
                <a:close/>
              </a:path>
            </a:pathLst>
          </a:custGeom>
          <a:blipFill>
            <a:blip r:embed="rId2"/>
            <a:stretch>
              <a:fillRect l="0" t="0" r="0" b="0"/>
            </a:stretch>
          </a:blipFill>
        </p:spPr>
      </p:sp>
      <p:sp>
        <p:nvSpPr>
          <p:cNvPr name="Freeform 4" id="4"/>
          <p:cNvSpPr/>
          <p:nvPr/>
        </p:nvSpPr>
        <p:spPr>
          <a:xfrm flipH="false" flipV="false" rot="0">
            <a:off x="3493371" y="6776824"/>
            <a:ext cx="11301259" cy="1568050"/>
          </a:xfrm>
          <a:custGeom>
            <a:avLst/>
            <a:gdLst/>
            <a:ahLst/>
            <a:cxnLst/>
            <a:rect r="r" b="b" t="t" l="l"/>
            <a:pathLst>
              <a:path h="1568050" w="11301259">
                <a:moveTo>
                  <a:pt x="0" y="0"/>
                </a:moveTo>
                <a:lnTo>
                  <a:pt x="11301258" y="0"/>
                </a:lnTo>
                <a:lnTo>
                  <a:pt x="11301258" y="1568050"/>
                </a:lnTo>
                <a:lnTo>
                  <a:pt x="0" y="1568050"/>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13 of 25</a:t>
            </a:r>
          </a:p>
        </p:txBody>
      </p:sp>
      <p:sp>
        <p:nvSpPr>
          <p:cNvPr name="TextBox 8" id="8"/>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VISUALIZATION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2780757"/>
            <a:ext cx="11301259" cy="3616403"/>
          </a:xfrm>
          <a:custGeom>
            <a:avLst/>
            <a:gdLst/>
            <a:ahLst/>
            <a:cxnLst/>
            <a:rect r="r" b="b" t="t" l="l"/>
            <a:pathLst>
              <a:path h="3616403" w="11301259">
                <a:moveTo>
                  <a:pt x="0" y="0"/>
                </a:moveTo>
                <a:lnTo>
                  <a:pt x="11301258" y="0"/>
                </a:lnTo>
                <a:lnTo>
                  <a:pt x="11301258" y="3616403"/>
                </a:lnTo>
                <a:lnTo>
                  <a:pt x="0" y="3616403"/>
                </a:lnTo>
                <a:lnTo>
                  <a:pt x="0" y="0"/>
                </a:lnTo>
                <a:close/>
              </a:path>
            </a:pathLst>
          </a:custGeom>
          <a:blipFill>
            <a:blip r:embed="rId2"/>
            <a:stretch>
              <a:fillRect l="0" t="0" r="0" b="0"/>
            </a:stretch>
          </a:blipFill>
        </p:spPr>
      </p:sp>
      <p:sp>
        <p:nvSpPr>
          <p:cNvPr name="Freeform 4" id="4"/>
          <p:cNvSpPr/>
          <p:nvPr/>
        </p:nvSpPr>
        <p:spPr>
          <a:xfrm flipH="false" flipV="false" rot="0">
            <a:off x="3493371" y="6368585"/>
            <a:ext cx="11301259" cy="1850581"/>
          </a:xfrm>
          <a:custGeom>
            <a:avLst/>
            <a:gdLst/>
            <a:ahLst/>
            <a:cxnLst/>
            <a:rect r="r" b="b" t="t" l="l"/>
            <a:pathLst>
              <a:path h="1850581" w="11301259">
                <a:moveTo>
                  <a:pt x="0" y="0"/>
                </a:moveTo>
                <a:lnTo>
                  <a:pt x="11301258" y="0"/>
                </a:lnTo>
                <a:lnTo>
                  <a:pt x="11301258" y="1850581"/>
                </a:lnTo>
                <a:lnTo>
                  <a:pt x="0" y="1850581"/>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14 of 25</a:t>
            </a:r>
          </a:p>
        </p:txBody>
      </p:sp>
      <p:sp>
        <p:nvSpPr>
          <p:cNvPr name="TextBox 8" id="8"/>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818053" y="1785671"/>
            <a:ext cx="9912411" cy="3357829"/>
          </a:xfrm>
          <a:custGeom>
            <a:avLst/>
            <a:gdLst/>
            <a:ahLst/>
            <a:cxnLst/>
            <a:rect r="r" b="b" t="t" l="l"/>
            <a:pathLst>
              <a:path h="3357829" w="9912411">
                <a:moveTo>
                  <a:pt x="0" y="0"/>
                </a:moveTo>
                <a:lnTo>
                  <a:pt x="9912412" y="0"/>
                </a:lnTo>
                <a:lnTo>
                  <a:pt x="9912412" y="3357829"/>
                </a:lnTo>
                <a:lnTo>
                  <a:pt x="0" y="3357829"/>
                </a:lnTo>
                <a:lnTo>
                  <a:pt x="0" y="0"/>
                </a:lnTo>
                <a:close/>
              </a:path>
            </a:pathLst>
          </a:custGeom>
          <a:blipFill>
            <a:blip r:embed="rId2"/>
            <a:stretch>
              <a:fillRect l="0" t="0" r="0" b="0"/>
            </a:stretch>
          </a:blipFill>
        </p:spPr>
      </p:sp>
      <p:sp>
        <p:nvSpPr>
          <p:cNvPr name="Freeform 4" id="4"/>
          <p:cNvSpPr/>
          <p:nvPr/>
        </p:nvSpPr>
        <p:spPr>
          <a:xfrm flipH="false" flipV="false" rot="0">
            <a:off x="3818053" y="5143500"/>
            <a:ext cx="9799089" cy="3025469"/>
          </a:xfrm>
          <a:custGeom>
            <a:avLst/>
            <a:gdLst/>
            <a:ahLst/>
            <a:cxnLst/>
            <a:rect r="r" b="b" t="t" l="l"/>
            <a:pathLst>
              <a:path h="3025469" w="9799089">
                <a:moveTo>
                  <a:pt x="0" y="0"/>
                </a:moveTo>
                <a:lnTo>
                  <a:pt x="9799089" y="0"/>
                </a:lnTo>
                <a:lnTo>
                  <a:pt x="9799089" y="3025469"/>
                </a:lnTo>
                <a:lnTo>
                  <a:pt x="0" y="3025469"/>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15 of 24</a:t>
            </a:r>
          </a:p>
        </p:txBody>
      </p:sp>
      <p:sp>
        <p:nvSpPr>
          <p:cNvPr name="TextBox 8" id="8"/>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VISUALIZATION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2797906" y="2223844"/>
            <a:ext cx="11996724" cy="4003907"/>
          </a:xfrm>
          <a:custGeom>
            <a:avLst/>
            <a:gdLst/>
            <a:ahLst/>
            <a:cxnLst/>
            <a:rect r="r" b="b" t="t" l="l"/>
            <a:pathLst>
              <a:path h="4003907" w="11996724">
                <a:moveTo>
                  <a:pt x="0" y="0"/>
                </a:moveTo>
                <a:lnTo>
                  <a:pt x="11996723" y="0"/>
                </a:lnTo>
                <a:lnTo>
                  <a:pt x="11996723" y="4003906"/>
                </a:lnTo>
                <a:lnTo>
                  <a:pt x="0" y="4003906"/>
                </a:lnTo>
                <a:lnTo>
                  <a:pt x="0" y="0"/>
                </a:lnTo>
                <a:close/>
              </a:path>
            </a:pathLst>
          </a:custGeom>
          <a:blipFill>
            <a:blip r:embed="rId2"/>
            <a:stretch>
              <a:fillRect l="0" t="0" r="0" b="0"/>
            </a:stretch>
          </a:blipFill>
        </p:spPr>
      </p:sp>
      <p:sp>
        <p:nvSpPr>
          <p:cNvPr name="Freeform 4" id="4"/>
          <p:cNvSpPr/>
          <p:nvPr/>
        </p:nvSpPr>
        <p:spPr>
          <a:xfrm flipH="false" flipV="false" rot="0">
            <a:off x="2797906" y="6037245"/>
            <a:ext cx="11996724" cy="1169681"/>
          </a:xfrm>
          <a:custGeom>
            <a:avLst/>
            <a:gdLst/>
            <a:ahLst/>
            <a:cxnLst/>
            <a:rect r="r" b="b" t="t" l="l"/>
            <a:pathLst>
              <a:path h="1169681" w="11996724">
                <a:moveTo>
                  <a:pt x="0" y="0"/>
                </a:moveTo>
                <a:lnTo>
                  <a:pt x="11996723" y="0"/>
                </a:lnTo>
                <a:lnTo>
                  <a:pt x="11996723" y="1169681"/>
                </a:lnTo>
                <a:lnTo>
                  <a:pt x="0" y="1169681"/>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16 of 24</a:t>
            </a:r>
          </a:p>
        </p:txBody>
      </p:sp>
      <p:sp>
        <p:nvSpPr>
          <p:cNvPr name="TextBox 8" id="8"/>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VISUALIZATION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493371" y="2410247"/>
            <a:ext cx="11301259" cy="3785922"/>
          </a:xfrm>
          <a:custGeom>
            <a:avLst/>
            <a:gdLst/>
            <a:ahLst/>
            <a:cxnLst/>
            <a:rect r="r" b="b" t="t" l="l"/>
            <a:pathLst>
              <a:path h="3785922" w="11301259">
                <a:moveTo>
                  <a:pt x="0" y="0"/>
                </a:moveTo>
                <a:lnTo>
                  <a:pt x="11301258" y="0"/>
                </a:lnTo>
                <a:lnTo>
                  <a:pt x="11301258" y="3785922"/>
                </a:lnTo>
                <a:lnTo>
                  <a:pt x="0" y="3785922"/>
                </a:lnTo>
                <a:lnTo>
                  <a:pt x="0" y="0"/>
                </a:lnTo>
                <a:close/>
              </a:path>
            </a:pathLst>
          </a:custGeom>
          <a:blipFill>
            <a:blip r:embed="rId2"/>
            <a:stretch>
              <a:fillRect l="0" t="0" r="0" b="0"/>
            </a:stretch>
          </a:blipFill>
        </p:spPr>
      </p:sp>
      <p:sp>
        <p:nvSpPr>
          <p:cNvPr name="Freeform 4" id="4"/>
          <p:cNvSpPr/>
          <p:nvPr/>
        </p:nvSpPr>
        <p:spPr>
          <a:xfrm flipH="false" flipV="false" rot="0">
            <a:off x="3493371" y="6167612"/>
            <a:ext cx="11301259" cy="1257265"/>
          </a:xfrm>
          <a:custGeom>
            <a:avLst/>
            <a:gdLst/>
            <a:ahLst/>
            <a:cxnLst/>
            <a:rect r="r" b="b" t="t" l="l"/>
            <a:pathLst>
              <a:path h="1257265" w="11301259">
                <a:moveTo>
                  <a:pt x="0" y="0"/>
                </a:moveTo>
                <a:lnTo>
                  <a:pt x="11301258" y="0"/>
                </a:lnTo>
                <a:lnTo>
                  <a:pt x="11301258" y="1257265"/>
                </a:lnTo>
                <a:lnTo>
                  <a:pt x="0" y="1257265"/>
                </a:lnTo>
                <a:lnTo>
                  <a:pt x="0" y="0"/>
                </a:lnTo>
                <a:close/>
              </a:path>
            </a:pathLst>
          </a:custGeom>
          <a:blipFill>
            <a:blip r:embed="rId3"/>
            <a:stretch>
              <a:fillRect l="0" t="0" r="0" b="0"/>
            </a:stretch>
          </a:blipFill>
        </p:spPr>
      </p:sp>
      <p:sp>
        <p:nvSpPr>
          <p:cNvPr name="TextBox 5" id="5"/>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6" id="6"/>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7" id="7"/>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17 of 24</a:t>
            </a:r>
          </a:p>
        </p:txBody>
      </p:sp>
      <p:sp>
        <p:nvSpPr>
          <p:cNvPr name="TextBox 8" id="8"/>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VISUALIZATION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2645613" y="3171686"/>
            <a:ext cx="12996775" cy="3444145"/>
          </a:xfrm>
          <a:custGeom>
            <a:avLst/>
            <a:gdLst/>
            <a:ahLst/>
            <a:cxnLst/>
            <a:rect r="r" b="b" t="t" l="l"/>
            <a:pathLst>
              <a:path h="3444145" w="12996775">
                <a:moveTo>
                  <a:pt x="0" y="0"/>
                </a:moveTo>
                <a:lnTo>
                  <a:pt x="12996774" y="0"/>
                </a:lnTo>
                <a:lnTo>
                  <a:pt x="12996774" y="3444145"/>
                </a:lnTo>
                <a:lnTo>
                  <a:pt x="0" y="3444145"/>
                </a:lnTo>
                <a:lnTo>
                  <a:pt x="0" y="0"/>
                </a:lnTo>
                <a:close/>
              </a:path>
            </a:pathLst>
          </a:custGeom>
          <a:blipFill>
            <a:blip r:embed="rId2"/>
            <a:stretch>
              <a:fillRect l="0" t="0" r="0" b="0"/>
            </a:stretch>
          </a:blipFill>
        </p:spPr>
      </p:sp>
      <p:sp>
        <p:nvSpPr>
          <p:cNvPr name="TextBox 4" id="4"/>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5" id="5"/>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6" id="6"/>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18 of 24</a:t>
            </a:r>
          </a:p>
        </p:txBody>
      </p:sp>
      <p:sp>
        <p:nvSpPr>
          <p:cNvPr name="TextBox 7" id="7"/>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MODELLING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2777139" y="3246090"/>
            <a:ext cx="12712956" cy="2145311"/>
          </a:xfrm>
          <a:custGeom>
            <a:avLst/>
            <a:gdLst/>
            <a:ahLst/>
            <a:cxnLst/>
            <a:rect r="r" b="b" t="t" l="l"/>
            <a:pathLst>
              <a:path h="2145311" w="12712956">
                <a:moveTo>
                  <a:pt x="0" y="0"/>
                </a:moveTo>
                <a:lnTo>
                  <a:pt x="12712955" y="0"/>
                </a:lnTo>
                <a:lnTo>
                  <a:pt x="12712955" y="2145311"/>
                </a:lnTo>
                <a:lnTo>
                  <a:pt x="0" y="2145311"/>
                </a:lnTo>
                <a:lnTo>
                  <a:pt x="0" y="0"/>
                </a:lnTo>
                <a:close/>
              </a:path>
            </a:pathLst>
          </a:custGeom>
          <a:blipFill>
            <a:blip r:embed="rId2"/>
            <a:stretch>
              <a:fillRect l="0" t="0" r="0" b="0"/>
            </a:stretch>
          </a:blipFill>
        </p:spPr>
      </p:sp>
      <p:sp>
        <p:nvSpPr>
          <p:cNvPr name="TextBox 4" id="4"/>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5" id="5"/>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6" id="6"/>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19 of 24</a:t>
            </a:r>
          </a:p>
        </p:txBody>
      </p:sp>
      <p:sp>
        <p:nvSpPr>
          <p:cNvPr name="TextBox 7" id="7"/>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MODELLING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11917296" y="-357959"/>
            <a:ext cx="6626771" cy="10644959"/>
            <a:chOff x="0" y="0"/>
            <a:chExt cx="8835695" cy="14193278"/>
          </a:xfrm>
        </p:grpSpPr>
        <p:pic>
          <p:nvPicPr>
            <p:cNvPr name="Picture 3" id="3"/>
            <p:cNvPicPr>
              <a:picLocks noChangeAspect="true"/>
            </p:cNvPicPr>
            <p:nvPr/>
          </p:nvPicPr>
          <p:blipFill>
            <a:blip r:embed="rId2"/>
            <a:srcRect l="8498" t="0" r="8498" b="0"/>
            <a:stretch>
              <a:fillRect/>
            </a:stretch>
          </p:blipFill>
          <p:spPr>
            <a:xfrm flipH="false" flipV="false">
              <a:off x="0" y="0"/>
              <a:ext cx="8835695" cy="14193278"/>
            </a:xfrm>
            <a:prstGeom prst="rect">
              <a:avLst/>
            </a:prstGeom>
          </p:spPr>
        </p:pic>
      </p:grpSp>
      <p:grpSp>
        <p:nvGrpSpPr>
          <p:cNvPr name="Group 4" id="4"/>
          <p:cNvGrpSpPr/>
          <p:nvPr/>
        </p:nvGrpSpPr>
        <p:grpSpPr>
          <a:xfrm rot="-10800000">
            <a:off x="9242247" y="2203885"/>
            <a:ext cx="5350099" cy="5879230"/>
            <a:chOff x="0" y="0"/>
            <a:chExt cx="2354580" cy="2587451"/>
          </a:xfrm>
        </p:grpSpPr>
        <p:sp>
          <p:nvSpPr>
            <p:cNvPr name="Freeform 5" id="5"/>
            <p:cNvSpPr/>
            <p:nvPr/>
          </p:nvSpPr>
          <p:spPr>
            <a:xfrm flipH="false" flipV="false" rot="0">
              <a:off x="0" y="0"/>
              <a:ext cx="2353310" cy="2587451"/>
            </a:xfrm>
            <a:custGeom>
              <a:avLst/>
              <a:gdLst/>
              <a:ahLst/>
              <a:cxnLst/>
              <a:rect r="r" b="b" t="t" l="l"/>
              <a:pathLst>
                <a:path h="2587451" w="2353310">
                  <a:moveTo>
                    <a:pt x="784860" y="2520141"/>
                  </a:moveTo>
                  <a:cubicBezTo>
                    <a:pt x="905510" y="2560781"/>
                    <a:pt x="1042670" y="2587451"/>
                    <a:pt x="1177290" y="2587451"/>
                  </a:cubicBezTo>
                  <a:cubicBezTo>
                    <a:pt x="1311910" y="2587451"/>
                    <a:pt x="1441450" y="2564591"/>
                    <a:pt x="1560830" y="2523951"/>
                  </a:cubicBezTo>
                  <a:cubicBezTo>
                    <a:pt x="1563370" y="2522681"/>
                    <a:pt x="1565910" y="2522681"/>
                    <a:pt x="1568450" y="2521411"/>
                  </a:cubicBezTo>
                  <a:cubicBezTo>
                    <a:pt x="2016760" y="2358851"/>
                    <a:pt x="2346960" y="1929591"/>
                    <a:pt x="2353310" y="1428807"/>
                  </a:cubicBezTo>
                  <a:lnTo>
                    <a:pt x="2353310" y="0"/>
                  </a:lnTo>
                  <a:lnTo>
                    <a:pt x="0" y="0"/>
                  </a:lnTo>
                  <a:lnTo>
                    <a:pt x="0" y="1427753"/>
                  </a:lnTo>
                  <a:cubicBezTo>
                    <a:pt x="6350" y="1932131"/>
                    <a:pt x="331470" y="2361391"/>
                    <a:pt x="784860" y="2520141"/>
                  </a:cubicBezTo>
                  <a:close/>
                </a:path>
              </a:pathLst>
            </a:custGeom>
            <a:solidFill>
              <a:srgbClr val="231F20"/>
            </a:solidFill>
          </p:spPr>
        </p:sp>
      </p:grpSp>
      <p:sp>
        <p:nvSpPr>
          <p:cNvPr name="AutoShape 6" id="6"/>
          <p:cNvSpPr/>
          <p:nvPr/>
        </p:nvSpPr>
        <p:spPr>
          <a:xfrm rot="0">
            <a:off x="9144000" y="9107488"/>
            <a:ext cx="1401653" cy="0"/>
          </a:xfrm>
          <a:prstGeom prst="line">
            <a:avLst/>
          </a:prstGeom>
          <a:ln cap="flat" w="28575">
            <a:solidFill>
              <a:srgbClr val="FFFFFF"/>
            </a:solidFill>
            <a:prstDash val="solid"/>
            <a:headEnd type="none" len="sm" w="sm"/>
            <a:tailEnd type="arrow" len="sm" w="med"/>
          </a:ln>
        </p:spPr>
      </p:sp>
      <p:grpSp>
        <p:nvGrpSpPr>
          <p:cNvPr name="Group 7" id="7"/>
          <p:cNvGrpSpPr/>
          <p:nvPr/>
        </p:nvGrpSpPr>
        <p:grpSpPr>
          <a:xfrm rot="0">
            <a:off x="11813629" y="-386042"/>
            <a:ext cx="6626771" cy="10644959"/>
            <a:chOff x="0" y="0"/>
            <a:chExt cx="8835695" cy="14193278"/>
          </a:xfrm>
        </p:grpSpPr>
        <p:pic>
          <p:nvPicPr>
            <p:cNvPr name="Picture 8" id="8"/>
            <p:cNvPicPr>
              <a:picLocks noChangeAspect="true"/>
            </p:cNvPicPr>
            <p:nvPr/>
          </p:nvPicPr>
          <p:blipFill>
            <a:blip r:embed="rId3"/>
            <a:srcRect l="29249" t="0" r="29249" b="0"/>
            <a:stretch>
              <a:fillRect/>
            </a:stretch>
          </p:blipFill>
          <p:spPr>
            <a:xfrm flipH="false" flipV="false">
              <a:off x="0" y="0"/>
              <a:ext cx="8835695" cy="14193278"/>
            </a:xfrm>
            <a:prstGeom prst="rect">
              <a:avLst/>
            </a:prstGeom>
          </p:spPr>
        </p:pic>
      </p:grpSp>
      <p:grpSp>
        <p:nvGrpSpPr>
          <p:cNvPr name="Group 9" id="9"/>
          <p:cNvGrpSpPr>
            <a:grpSpLocks noChangeAspect="true"/>
          </p:cNvGrpSpPr>
          <p:nvPr/>
        </p:nvGrpSpPr>
        <p:grpSpPr>
          <a:xfrm rot="0">
            <a:off x="9573308" y="2567689"/>
            <a:ext cx="4687977" cy="5151623"/>
            <a:chOff x="0" y="0"/>
            <a:chExt cx="5778500" cy="6350000"/>
          </a:xfrm>
        </p:grpSpPr>
        <p:sp>
          <p:nvSpPr>
            <p:cNvPr name="Freeform 10" id="10"/>
            <p:cNvSpPr/>
            <p:nvPr/>
          </p:nvSpPr>
          <p:spPr>
            <a:xfrm flipH="false" flipV="false" rot="0">
              <a:off x="0" y="0"/>
              <a:ext cx="5778500" cy="6350000"/>
            </a:xfrm>
            <a:custGeom>
              <a:avLst/>
              <a:gdLst/>
              <a:ahLst/>
              <a:cxnLst/>
              <a:rect r="r" b="b" t="t" l="l"/>
              <a:pathLst>
                <a:path h="6350000" w="57785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4"/>
              <a:stretch>
                <a:fillRect l="0" t="-5487" r="0" b="-5487"/>
              </a:stretch>
            </a:blipFill>
          </p:spPr>
        </p:sp>
      </p:grpSp>
      <p:sp>
        <p:nvSpPr>
          <p:cNvPr name="TextBox 11" id="11"/>
          <p:cNvSpPr txBox="true"/>
          <p:nvPr/>
        </p:nvSpPr>
        <p:spPr>
          <a:xfrm rot="0">
            <a:off x="1028700" y="2137210"/>
            <a:ext cx="7499422" cy="2168926"/>
          </a:xfrm>
          <a:prstGeom prst="rect">
            <a:avLst/>
          </a:prstGeom>
        </p:spPr>
        <p:txBody>
          <a:bodyPr anchor="t" rtlCol="false" tIns="0" lIns="0" bIns="0" rIns="0">
            <a:spAutoFit/>
          </a:bodyPr>
          <a:lstStyle/>
          <a:p>
            <a:pPr algn="l">
              <a:lnSpc>
                <a:spcPts val="8651"/>
              </a:lnSpc>
            </a:pPr>
            <a:r>
              <a:rPr lang="en-US" sz="6654">
                <a:solidFill>
                  <a:srgbClr val="FEF7F2"/>
                </a:solidFill>
                <a:latin typeface="TAN Mon Cheri"/>
                <a:ea typeface="TAN Mon Cheri"/>
                <a:cs typeface="TAN Mon Cheri"/>
                <a:sym typeface="TAN Mon Cheri"/>
              </a:rPr>
              <a:t>YULI ASTI PUTRI</a:t>
            </a:r>
          </a:p>
        </p:txBody>
      </p:sp>
      <p:sp>
        <p:nvSpPr>
          <p:cNvPr name="TextBox 12" id="12"/>
          <p:cNvSpPr txBox="true"/>
          <p:nvPr/>
        </p:nvSpPr>
        <p:spPr>
          <a:xfrm rot="0">
            <a:off x="1028700" y="4675985"/>
            <a:ext cx="7904832" cy="3407130"/>
          </a:xfrm>
          <a:prstGeom prst="rect">
            <a:avLst/>
          </a:prstGeom>
        </p:spPr>
        <p:txBody>
          <a:bodyPr anchor="t" rtlCol="false" tIns="0" lIns="0" bIns="0" rIns="0">
            <a:spAutoFit/>
          </a:bodyPr>
          <a:lstStyle/>
          <a:p>
            <a:pPr algn="just">
              <a:lnSpc>
                <a:spcPts val="3425"/>
              </a:lnSpc>
            </a:pPr>
            <a:r>
              <a:rPr lang="en-US" sz="2446" spc="61">
                <a:solidFill>
                  <a:srgbClr val="FEF7F2"/>
                </a:solidFill>
                <a:latin typeface="Bold Ink"/>
                <a:ea typeface="Bold Ink"/>
                <a:cs typeface="Bold Ink"/>
                <a:sym typeface="Bold Ink"/>
              </a:rPr>
              <a:t>A Bachelor's student in Information Systems at Universitas Teknokrat Indonesia. Currently focusing on web design and data science, with strong skills in using tools and platforms such as Microsoft Office, Tableau, and Google Colab. Passionate about combining creativity and analytical thinking to create innovative solutions in the field of information technology.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054357" y="3219106"/>
            <a:ext cx="12179287" cy="3349304"/>
          </a:xfrm>
          <a:custGeom>
            <a:avLst/>
            <a:gdLst/>
            <a:ahLst/>
            <a:cxnLst/>
            <a:rect r="r" b="b" t="t" l="l"/>
            <a:pathLst>
              <a:path h="3349304" w="12179287">
                <a:moveTo>
                  <a:pt x="0" y="0"/>
                </a:moveTo>
                <a:lnTo>
                  <a:pt x="12179286" y="0"/>
                </a:lnTo>
                <a:lnTo>
                  <a:pt x="12179286" y="3349304"/>
                </a:lnTo>
                <a:lnTo>
                  <a:pt x="0" y="3349304"/>
                </a:lnTo>
                <a:lnTo>
                  <a:pt x="0" y="0"/>
                </a:lnTo>
                <a:close/>
              </a:path>
            </a:pathLst>
          </a:custGeom>
          <a:blipFill>
            <a:blip r:embed="rId2"/>
            <a:stretch>
              <a:fillRect l="0" t="0" r="0" b="0"/>
            </a:stretch>
          </a:blipFill>
        </p:spPr>
      </p:sp>
      <p:sp>
        <p:nvSpPr>
          <p:cNvPr name="TextBox 4" id="4"/>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5" id="5"/>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6" id="6"/>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20 of 24</a:t>
            </a:r>
          </a:p>
        </p:txBody>
      </p:sp>
      <p:sp>
        <p:nvSpPr>
          <p:cNvPr name="TextBox 7" id="7"/>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MODELLING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Freeform 3" id="3"/>
          <p:cNvSpPr/>
          <p:nvPr/>
        </p:nvSpPr>
        <p:spPr>
          <a:xfrm flipH="false" flipV="false" rot="0">
            <a:off x="3145638" y="3146735"/>
            <a:ext cx="11996724" cy="3494046"/>
          </a:xfrm>
          <a:custGeom>
            <a:avLst/>
            <a:gdLst/>
            <a:ahLst/>
            <a:cxnLst/>
            <a:rect r="r" b="b" t="t" l="l"/>
            <a:pathLst>
              <a:path h="3494046" w="11996724">
                <a:moveTo>
                  <a:pt x="0" y="0"/>
                </a:moveTo>
                <a:lnTo>
                  <a:pt x="11996724" y="0"/>
                </a:lnTo>
                <a:lnTo>
                  <a:pt x="11996724" y="3494046"/>
                </a:lnTo>
                <a:lnTo>
                  <a:pt x="0" y="3494046"/>
                </a:lnTo>
                <a:lnTo>
                  <a:pt x="0" y="0"/>
                </a:lnTo>
                <a:close/>
              </a:path>
            </a:pathLst>
          </a:custGeom>
          <a:blipFill>
            <a:blip r:embed="rId2"/>
            <a:stretch>
              <a:fillRect l="0" t="0" r="0" b="0"/>
            </a:stretch>
          </a:blipFill>
        </p:spPr>
      </p:sp>
      <p:sp>
        <p:nvSpPr>
          <p:cNvPr name="TextBox 4" id="4"/>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5" id="5"/>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6" id="6"/>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21 of 24</a:t>
            </a:r>
          </a:p>
        </p:txBody>
      </p:sp>
      <p:sp>
        <p:nvSpPr>
          <p:cNvPr name="TextBox 7" id="7"/>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MODELLING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TextBox 3" id="3"/>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4" id="4"/>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5" id="5"/>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22 of 24</a:t>
            </a:r>
          </a:p>
        </p:txBody>
      </p:sp>
      <p:sp>
        <p:nvSpPr>
          <p:cNvPr name="TextBox 6" id="6"/>
          <p:cNvSpPr txBox="true"/>
          <p:nvPr/>
        </p:nvSpPr>
        <p:spPr>
          <a:xfrm rot="0">
            <a:off x="2797906" y="783216"/>
            <a:ext cx="12692189" cy="882528"/>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DATA MODELLING</a:t>
            </a:r>
          </a:p>
        </p:txBody>
      </p:sp>
      <p:sp>
        <p:nvSpPr>
          <p:cNvPr name="Freeform 7" id="7"/>
          <p:cNvSpPr/>
          <p:nvPr/>
        </p:nvSpPr>
        <p:spPr>
          <a:xfrm flipH="false" flipV="false" rot="0">
            <a:off x="3645771" y="2562647"/>
            <a:ext cx="11301259" cy="3785922"/>
          </a:xfrm>
          <a:custGeom>
            <a:avLst/>
            <a:gdLst/>
            <a:ahLst/>
            <a:cxnLst/>
            <a:rect r="r" b="b" t="t" l="l"/>
            <a:pathLst>
              <a:path h="3785922" w="11301259">
                <a:moveTo>
                  <a:pt x="0" y="0"/>
                </a:moveTo>
                <a:lnTo>
                  <a:pt x="11301258" y="0"/>
                </a:lnTo>
                <a:lnTo>
                  <a:pt x="11301258" y="3785922"/>
                </a:lnTo>
                <a:lnTo>
                  <a:pt x="0" y="3785922"/>
                </a:lnTo>
                <a:lnTo>
                  <a:pt x="0" y="0"/>
                </a:lnTo>
                <a:close/>
              </a:path>
            </a:pathLst>
          </a:custGeom>
          <a:blipFill>
            <a:blip r:embed="rId2"/>
            <a:stretch>
              <a:fillRect l="0" t="0" r="0" b="0"/>
            </a:stretch>
          </a:blipFill>
        </p:spPr>
      </p:sp>
      <p:sp>
        <p:nvSpPr>
          <p:cNvPr name="Freeform 8" id="8"/>
          <p:cNvSpPr/>
          <p:nvPr/>
        </p:nvSpPr>
        <p:spPr>
          <a:xfrm flipH="false" flipV="false" rot="0">
            <a:off x="3645771" y="6320012"/>
            <a:ext cx="11301259" cy="1257265"/>
          </a:xfrm>
          <a:custGeom>
            <a:avLst/>
            <a:gdLst/>
            <a:ahLst/>
            <a:cxnLst/>
            <a:rect r="r" b="b" t="t" l="l"/>
            <a:pathLst>
              <a:path h="1257265" w="11301259">
                <a:moveTo>
                  <a:pt x="0" y="0"/>
                </a:moveTo>
                <a:lnTo>
                  <a:pt x="11301258" y="0"/>
                </a:lnTo>
                <a:lnTo>
                  <a:pt x="11301258" y="1257265"/>
                </a:lnTo>
                <a:lnTo>
                  <a:pt x="0" y="1257265"/>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245351" y="9258300"/>
            <a:ext cx="1931379" cy="538531"/>
            <a:chOff x="0" y="0"/>
            <a:chExt cx="2575172" cy="718041"/>
          </a:xfrm>
        </p:grpSpPr>
        <p:sp>
          <p:nvSpPr>
            <p:cNvPr name="AutoShape 4" id="4"/>
            <p:cNvSpPr/>
            <p:nvPr/>
          </p:nvSpPr>
          <p:spPr>
            <a:xfrm>
              <a:off x="0" y="363698"/>
              <a:ext cx="2573408" cy="0"/>
            </a:xfrm>
            <a:prstGeom prst="line">
              <a:avLst/>
            </a:prstGeom>
            <a:ln cap="flat" w="27185">
              <a:solidFill>
                <a:srgbClr val="333333"/>
              </a:solidFill>
              <a:prstDash val="solid"/>
              <a:headEnd type="none" len="sm" w="sm"/>
              <a:tailEnd type="none" len="sm" w="sm"/>
            </a:ln>
          </p:spPr>
        </p:sp>
        <p:sp>
          <p:nvSpPr>
            <p:cNvPr name="AutoShape 5" id="5"/>
            <p:cNvSpPr/>
            <p:nvPr/>
          </p:nvSpPr>
          <p:spPr>
            <a:xfrm>
              <a:off x="2157567" y="10377"/>
              <a:ext cx="407061" cy="344369"/>
            </a:xfrm>
            <a:prstGeom prst="line">
              <a:avLst/>
            </a:prstGeom>
            <a:ln cap="flat" w="27185">
              <a:solidFill>
                <a:srgbClr val="333333"/>
              </a:solidFill>
              <a:prstDash val="solid"/>
              <a:headEnd type="none" len="sm" w="sm"/>
              <a:tailEnd type="none" len="sm" w="sm"/>
            </a:ln>
          </p:spPr>
        </p:sp>
        <p:sp>
          <p:nvSpPr>
            <p:cNvPr name="AutoShape 6" id="6"/>
            <p:cNvSpPr/>
            <p:nvPr/>
          </p:nvSpPr>
          <p:spPr>
            <a:xfrm flipV="true">
              <a:off x="2157807" y="365123"/>
              <a:ext cx="408634" cy="342501"/>
            </a:xfrm>
            <a:prstGeom prst="line">
              <a:avLst/>
            </a:prstGeom>
            <a:ln cap="flat" w="27185">
              <a:solidFill>
                <a:srgbClr val="333333"/>
              </a:solidFill>
              <a:prstDash val="solid"/>
              <a:headEnd type="none" len="sm" w="sm"/>
              <a:tailEnd type="none" len="sm" w="sm"/>
            </a:ln>
          </p:spPr>
        </p:sp>
      </p:grpSp>
      <p:sp>
        <p:nvSpPr>
          <p:cNvPr name="Freeform 7" id="7"/>
          <p:cNvSpPr/>
          <p:nvPr/>
        </p:nvSpPr>
        <p:spPr>
          <a:xfrm flipH="false" flipV="false" rot="0">
            <a:off x="16548876" y="-1382194"/>
            <a:ext cx="2872776" cy="2151970"/>
          </a:xfrm>
          <a:custGeom>
            <a:avLst/>
            <a:gdLst/>
            <a:ahLst/>
            <a:cxnLst/>
            <a:rect r="r" b="b" t="t" l="l"/>
            <a:pathLst>
              <a:path h="2151970" w="2872776">
                <a:moveTo>
                  <a:pt x="0" y="0"/>
                </a:moveTo>
                <a:lnTo>
                  <a:pt x="2872776" y="0"/>
                </a:lnTo>
                <a:lnTo>
                  <a:pt x="2872776" y="2151970"/>
                </a:lnTo>
                <a:lnTo>
                  <a:pt x="0" y="2151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931965" y="-306209"/>
            <a:ext cx="6626771" cy="10644959"/>
            <a:chOff x="0" y="0"/>
            <a:chExt cx="8835695" cy="14193278"/>
          </a:xfrm>
        </p:grpSpPr>
        <p:pic>
          <p:nvPicPr>
            <p:cNvPr name="Picture 9" id="9"/>
            <p:cNvPicPr>
              <a:picLocks noChangeAspect="true"/>
            </p:cNvPicPr>
            <p:nvPr/>
          </p:nvPicPr>
          <p:blipFill>
            <a:blip r:embed="rId5"/>
            <a:srcRect l="29262" t="0" r="29262" b="0"/>
            <a:stretch>
              <a:fillRect/>
            </a:stretch>
          </p:blipFill>
          <p:spPr>
            <a:xfrm flipH="false" flipV="false">
              <a:off x="0" y="0"/>
              <a:ext cx="8835695" cy="14193278"/>
            </a:xfrm>
            <a:prstGeom prst="rect">
              <a:avLst/>
            </a:prstGeom>
          </p:spPr>
        </p:pic>
      </p:grpSp>
      <p:sp>
        <p:nvSpPr>
          <p:cNvPr name="TextBox 10" id="10"/>
          <p:cNvSpPr txBox="true"/>
          <p:nvPr/>
        </p:nvSpPr>
        <p:spPr>
          <a:xfrm rot="0">
            <a:off x="452375" y="2174079"/>
            <a:ext cx="8467538" cy="739994"/>
          </a:xfrm>
          <a:prstGeom prst="rect">
            <a:avLst/>
          </a:prstGeom>
        </p:spPr>
        <p:txBody>
          <a:bodyPr anchor="t" rtlCol="false" tIns="0" lIns="0" bIns="0" rIns="0">
            <a:spAutoFit/>
          </a:bodyPr>
          <a:lstStyle/>
          <a:p>
            <a:pPr algn="l">
              <a:lnSpc>
                <a:spcPts val="6018"/>
              </a:lnSpc>
            </a:pPr>
            <a:r>
              <a:rPr lang="en-US" sz="4629">
                <a:solidFill>
                  <a:srgbClr val="000000"/>
                </a:solidFill>
                <a:latin typeface="TAN Mon Cheri"/>
                <a:ea typeface="TAN Mon Cheri"/>
                <a:cs typeface="TAN Mon Cheri"/>
                <a:sym typeface="TAN Mon Cheri"/>
              </a:rPr>
              <a:t>CONCLUSION</a:t>
            </a:r>
          </a:p>
        </p:txBody>
      </p:sp>
      <p:sp>
        <p:nvSpPr>
          <p:cNvPr name="TextBox 11" id="11"/>
          <p:cNvSpPr txBox="true"/>
          <p:nvPr/>
        </p:nvSpPr>
        <p:spPr>
          <a:xfrm rot="0">
            <a:off x="777464" y="722151"/>
            <a:ext cx="5495260" cy="372745"/>
          </a:xfrm>
          <a:prstGeom prst="rect">
            <a:avLst/>
          </a:prstGeom>
        </p:spPr>
        <p:txBody>
          <a:bodyPr anchor="t" rtlCol="false" tIns="0" lIns="0" bIns="0" rIns="0">
            <a:spAutoFit/>
          </a:bodyPr>
          <a:lstStyle/>
          <a:p>
            <a:pPr algn="l">
              <a:lnSpc>
                <a:spcPts val="3079"/>
              </a:lnSpc>
            </a:pPr>
            <a:r>
              <a:rPr lang="en-US" sz="2199">
                <a:solidFill>
                  <a:srgbClr val="000000"/>
                </a:solidFill>
                <a:latin typeface="TAN Mon Cheri"/>
                <a:ea typeface="TAN Mon Cheri"/>
                <a:cs typeface="TAN Mon Cheri"/>
                <a:sym typeface="TAN Mon Cheri"/>
              </a:rPr>
              <a:t>Creative Portfolio</a:t>
            </a:r>
          </a:p>
        </p:txBody>
      </p:sp>
      <p:sp>
        <p:nvSpPr>
          <p:cNvPr name="TextBox 12" id="12"/>
          <p:cNvSpPr txBox="true"/>
          <p:nvPr/>
        </p:nvSpPr>
        <p:spPr>
          <a:xfrm rot="0">
            <a:off x="452375" y="3540822"/>
            <a:ext cx="10748963" cy="5240091"/>
          </a:xfrm>
          <a:prstGeom prst="rect">
            <a:avLst/>
          </a:prstGeom>
        </p:spPr>
        <p:txBody>
          <a:bodyPr anchor="t" rtlCol="false" tIns="0" lIns="0" bIns="0" rIns="0">
            <a:spAutoFit/>
          </a:bodyPr>
          <a:lstStyle/>
          <a:p>
            <a:pPr algn="just">
              <a:lnSpc>
                <a:spcPts val="3004"/>
              </a:lnSpc>
            </a:pPr>
            <a:r>
              <a:rPr lang="en-US" sz="2145" spc="53">
                <a:solidFill>
                  <a:srgbClr val="000000"/>
                </a:solidFill>
                <a:latin typeface="Bold Ink"/>
                <a:ea typeface="Bold Ink"/>
                <a:cs typeface="Bold Ink"/>
                <a:sym typeface="Bold Ink"/>
              </a:rPr>
              <a:t>This project</a:t>
            </a:r>
            <a:r>
              <a:rPr lang="en-US" sz="2145" spc="53">
                <a:solidFill>
                  <a:srgbClr val="000000"/>
                </a:solidFill>
                <a:latin typeface="Bold Ink"/>
                <a:ea typeface="Bold Ink"/>
                <a:cs typeface="Bold Ink"/>
                <a:sym typeface="Bold Ink"/>
              </a:rPr>
              <a:t> successfully developed a machine learning model using Support Vector Machine (SVM) to predict diabetes based on a medical dataset. Here’s a brief summary of the process and results:Data Preparation: The dataset contains 768 entries with 8 medical features, which were cleaned and processed for analysis.</a:t>
            </a:r>
          </a:p>
          <a:p>
            <a:pPr algn="just" marL="463311" indent="-231656" lvl="1">
              <a:lnSpc>
                <a:spcPts val="3004"/>
              </a:lnSpc>
              <a:buAutoNum type="arabicPeriod" startAt="1"/>
            </a:pPr>
            <a:r>
              <a:rPr lang="en-US" sz="2145" spc="53">
                <a:solidFill>
                  <a:srgbClr val="000000"/>
                </a:solidFill>
                <a:latin typeface="Bold Ink"/>
                <a:ea typeface="Bold Ink"/>
                <a:cs typeface="Bold Ink"/>
                <a:sym typeface="Bold Ink"/>
              </a:rPr>
              <a:t>Model Training: The dataset was split into training and testing sets, and the SVM model was trained using a linear kernel.</a:t>
            </a:r>
          </a:p>
          <a:p>
            <a:pPr algn="just" marL="463311" indent="-231656" lvl="1">
              <a:lnSpc>
                <a:spcPts val="3004"/>
              </a:lnSpc>
              <a:buAutoNum type="arabicPeriod" startAt="1"/>
            </a:pPr>
            <a:r>
              <a:rPr lang="en-US" sz="2145" spc="53">
                <a:solidFill>
                  <a:srgbClr val="000000"/>
                </a:solidFill>
                <a:latin typeface="Bold Ink"/>
                <a:ea typeface="Bold Ink"/>
                <a:cs typeface="Bold Ink"/>
                <a:sym typeface="Bold Ink"/>
              </a:rPr>
              <a:t>Model Evaluation: The model's performance was evaluated using accuracy metrics and confusion matrices, showing satisfactory results in predicting diabetes.</a:t>
            </a:r>
          </a:p>
          <a:p>
            <a:pPr algn="just" marL="463311" indent="-231656" lvl="1">
              <a:lnSpc>
                <a:spcPts val="3004"/>
              </a:lnSpc>
              <a:buAutoNum type="arabicPeriod" startAt="1"/>
            </a:pPr>
            <a:r>
              <a:rPr lang="en-US" sz="2145" spc="53">
                <a:solidFill>
                  <a:srgbClr val="000000"/>
                </a:solidFill>
                <a:latin typeface="Bold Ink"/>
                <a:ea typeface="Bold Ink"/>
                <a:cs typeface="Bold Ink"/>
                <a:sym typeface="Bold Ink"/>
              </a:rPr>
              <a:t>Visualization: Evaluation results were visualized to provide a clearer understanding of the model's performance.</a:t>
            </a:r>
          </a:p>
          <a:p>
            <a:pPr algn="just">
              <a:lnSpc>
                <a:spcPts val="3004"/>
              </a:lnSpc>
            </a:pPr>
            <a:r>
              <a:rPr lang="en-US" sz="2145" spc="53">
                <a:solidFill>
                  <a:srgbClr val="000000"/>
                </a:solidFill>
                <a:latin typeface="Bold Ink"/>
                <a:ea typeface="Bold Ink"/>
                <a:cs typeface="Bold Ink"/>
                <a:sym typeface="Bold Ink"/>
              </a:rPr>
              <a:t>Overall, this project demonstrates the effectiveness of SVM in diagnosing diabetes, highlighting its potential applications in healthcare.</a:t>
            </a:r>
          </a:p>
        </p:txBody>
      </p:sp>
      <p:sp>
        <p:nvSpPr>
          <p:cNvPr name="TextBox 13" id="13"/>
          <p:cNvSpPr txBox="true"/>
          <p:nvPr/>
        </p:nvSpPr>
        <p:spPr>
          <a:xfrm rot="0">
            <a:off x="15811106" y="655930"/>
            <a:ext cx="5495260" cy="372770"/>
          </a:xfrm>
          <a:prstGeom prst="rect">
            <a:avLst/>
          </a:prstGeom>
        </p:spPr>
        <p:txBody>
          <a:bodyPr anchor="t" rtlCol="false" tIns="0" lIns="0" bIns="0" rIns="0">
            <a:spAutoFit/>
          </a:bodyPr>
          <a:lstStyle/>
          <a:p>
            <a:pPr algn="l">
              <a:lnSpc>
                <a:spcPts val="3079"/>
              </a:lnSpc>
            </a:pPr>
            <a:r>
              <a:rPr lang="en-US" sz="2199">
                <a:solidFill>
                  <a:srgbClr val="000000"/>
                </a:solidFill>
                <a:latin typeface="TAN Mon Cheri"/>
                <a:ea typeface="TAN Mon Cheri"/>
                <a:cs typeface="TAN Mon Cheri"/>
                <a:sym typeface="TAN Mon Cheri"/>
              </a:rPr>
              <a:t>Yuli Asti Putri</a:t>
            </a:r>
          </a:p>
        </p:txBody>
      </p:sp>
      <p:sp>
        <p:nvSpPr>
          <p:cNvPr name="TextBox 14" id="14"/>
          <p:cNvSpPr txBox="true"/>
          <p:nvPr/>
        </p:nvSpPr>
        <p:spPr>
          <a:xfrm rot="0">
            <a:off x="452375" y="9598369"/>
            <a:ext cx="3908602" cy="349299"/>
          </a:xfrm>
          <a:prstGeom prst="rect">
            <a:avLst/>
          </a:prstGeom>
        </p:spPr>
        <p:txBody>
          <a:bodyPr anchor="t" rtlCol="false" tIns="0" lIns="0" bIns="0" rIns="0">
            <a:spAutoFit/>
          </a:bodyPr>
          <a:lstStyle/>
          <a:p>
            <a:pPr algn="l">
              <a:lnSpc>
                <a:spcPts val="2800"/>
              </a:lnSpc>
            </a:pPr>
            <a:r>
              <a:rPr lang="en-US" sz="2000" spc="50">
                <a:solidFill>
                  <a:srgbClr val="F0532C"/>
                </a:solidFill>
                <a:latin typeface="Bold Ink"/>
                <a:ea typeface="Bold Ink"/>
                <a:cs typeface="Bold Ink"/>
                <a:sym typeface="Bold Ink"/>
              </a:rPr>
              <a:t>Page 23 of 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548876" y="-1382194"/>
            <a:ext cx="2872776" cy="2151970"/>
          </a:xfrm>
          <a:custGeom>
            <a:avLst/>
            <a:gdLst/>
            <a:ahLst/>
            <a:cxnLst/>
            <a:rect r="r" b="b" t="t" l="l"/>
            <a:pathLst>
              <a:path h="2151970" w="2872776">
                <a:moveTo>
                  <a:pt x="0" y="0"/>
                </a:moveTo>
                <a:lnTo>
                  <a:pt x="2872776" y="0"/>
                </a:lnTo>
                <a:lnTo>
                  <a:pt x="2872776" y="2151970"/>
                </a:lnTo>
                <a:lnTo>
                  <a:pt x="0" y="2151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2458858" y="3194607"/>
            <a:ext cx="2986296" cy="3281643"/>
            <a:chOff x="0" y="0"/>
            <a:chExt cx="5778500" cy="6350000"/>
          </a:xfrm>
        </p:grpSpPr>
        <p:sp>
          <p:nvSpPr>
            <p:cNvPr name="Freeform 5" id="5"/>
            <p:cNvSpPr/>
            <p:nvPr/>
          </p:nvSpPr>
          <p:spPr>
            <a:xfrm flipH="false" flipV="false" rot="0">
              <a:off x="0" y="0"/>
              <a:ext cx="5778500" cy="6350000"/>
            </a:xfrm>
            <a:custGeom>
              <a:avLst/>
              <a:gdLst/>
              <a:ahLst/>
              <a:cxnLst/>
              <a:rect r="r" b="b" t="t" l="l"/>
              <a:pathLst>
                <a:path h="6350000" w="57785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5"/>
              <a:stretch>
                <a:fillRect l="0" t="-5487" r="0" b="-5487"/>
              </a:stretch>
            </a:blipFill>
          </p:spPr>
        </p:sp>
      </p:grpSp>
      <p:sp>
        <p:nvSpPr>
          <p:cNvPr name="TextBox 6" id="6"/>
          <p:cNvSpPr txBox="true"/>
          <p:nvPr/>
        </p:nvSpPr>
        <p:spPr>
          <a:xfrm rot="0">
            <a:off x="6247395" y="4826885"/>
            <a:ext cx="11118411" cy="1593725"/>
          </a:xfrm>
          <a:prstGeom prst="rect">
            <a:avLst/>
          </a:prstGeom>
        </p:spPr>
        <p:txBody>
          <a:bodyPr anchor="t" rtlCol="false" tIns="0" lIns="0" bIns="0" rIns="0">
            <a:spAutoFit/>
          </a:bodyPr>
          <a:lstStyle/>
          <a:p>
            <a:pPr algn="l">
              <a:lnSpc>
                <a:spcPts val="12826"/>
              </a:lnSpc>
            </a:pPr>
            <a:r>
              <a:rPr lang="en-US" sz="9866">
                <a:solidFill>
                  <a:srgbClr val="231F20"/>
                </a:solidFill>
                <a:latin typeface="TAN Mon Cheri"/>
                <a:ea typeface="TAN Mon Cheri"/>
                <a:cs typeface="TAN Mon Cheri"/>
                <a:sym typeface="TAN Mon Cheri"/>
              </a:rPr>
              <a:t>TOGETHER</a:t>
            </a:r>
          </a:p>
        </p:txBody>
      </p:sp>
      <p:sp>
        <p:nvSpPr>
          <p:cNvPr name="TextBox 7" id="7"/>
          <p:cNvSpPr txBox="true"/>
          <p:nvPr/>
        </p:nvSpPr>
        <p:spPr>
          <a:xfrm rot="0">
            <a:off x="6247395" y="3855109"/>
            <a:ext cx="9355822" cy="776903"/>
          </a:xfrm>
          <a:prstGeom prst="rect">
            <a:avLst/>
          </a:prstGeom>
        </p:spPr>
        <p:txBody>
          <a:bodyPr anchor="t" rtlCol="false" tIns="0" lIns="0" bIns="0" rIns="0">
            <a:spAutoFit/>
          </a:bodyPr>
          <a:lstStyle/>
          <a:p>
            <a:pPr algn="l">
              <a:lnSpc>
                <a:spcPts val="6209"/>
              </a:lnSpc>
            </a:pPr>
            <a:r>
              <a:rPr lang="en-US" sz="4776">
                <a:solidFill>
                  <a:srgbClr val="231F20"/>
                </a:solidFill>
                <a:latin typeface="TAN Mon Cheri"/>
                <a:ea typeface="TAN Mon Cheri"/>
                <a:cs typeface="TAN Mon Cheri"/>
                <a:sym typeface="TAN Mon Cheri"/>
              </a:rPr>
              <a:t>Let's work</a:t>
            </a:r>
          </a:p>
        </p:txBody>
      </p:sp>
      <p:sp>
        <p:nvSpPr>
          <p:cNvPr name="TextBox 8" id="8"/>
          <p:cNvSpPr txBox="true"/>
          <p:nvPr/>
        </p:nvSpPr>
        <p:spPr>
          <a:xfrm rot="0">
            <a:off x="12785092" y="9010993"/>
            <a:ext cx="5200172" cy="397511"/>
          </a:xfrm>
          <a:prstGeom prst="rect">
            <a:avLst/>
          </a:prstGeom>
        </p:spPr>
        <p:txBody>
          <a:bodyPr anchor="t" rtlCol="false" tIns="0" lIns="0" bIns="0" rIns="0">
            <a:spAutoFit/>
          </a:bodyPr>
          <a:lstStyle/>
          <a:p>
            <a:pPr algn="r">
              <a:lnSpc>
                <a:spcPts val="3287"/>
              </a:lnSpc>
            </a:pPr>
            <a:r>
              <a:rPr lang="en-US" sz="2347" spc="58" u="sng">
                <a:solidFill>
                  <a:srgbClr val="231F20"/>
                </a:solidFill>
                <a:latin typeface="Bold Ink"/>
                <a:ea typeface="Bold Ink"/>
                <a:cs typeface="Bold Ink"/>
                <a:sym typeface="Bold Ink"/>
                <a:hlinkClick r:id="rId6" tooltip="https://github.com/Putri0607"/>
              </a:rPr>
              <a:t>https://github.com/Putri0607</a:t>
            </a:r>
          </a:p>
        </p:txBody>
      </p:sp>
      <p:sp>
        <p:nvSpPr>
          <p:cNvPr name="TextBox 9" id="9"/>
          <p:cNvSpPr txBox="true"/>
          <p:nvPr/>
        </p:nvSpPr>
        <p:spPr>
          <a:xfrm rot="0">
            <a:off x="373122" y="9003702"/>
            <a:ext cx="4171472" cy="404802"/>
          </a:xfrm>
          <a:prstGeom prst="rect">
            <a:avLst/>
          </a:prstGeom>
        </p:spPr>
        <p:txBody>
          <a:bodyPr anchor="t" rtlCol="false" tIns="0" lIns="0" bIns="0" rIns="0">
            <a:spAutoFit/>
          </a:bodyPr>
          <a:lstStyle/>
          <a:p>
            <a:pPr algn="l">
              <a:lnSpc>
                <a:spcPts val="3287"/>
              </a:lnSpc>
            </a:pPr>
            <a:r>
              <a:rPr lang="en-US" sz="2347" spc="58">
                <a:solidFill>
                  <a:srgbClr val="231F20"/>
                </a:solidFill>
                <a:latin typeface="Bold Ink"/>
                <a:ea typeface="Bold Ink"/>
                <a:cs typeface="Bold Ink"/>
                <a:sym typeface="Bold Ink"/>
              </a:rPr>
              <a:t>+62 895-2201-5780</a:t>
            </a:r>
          </a:p>
        </p:txBody>
      </p:sp>
      <p:sp>
        <p:nvSpPr>
          <p:cNvPr name="TextBox 10" id="10"/>
          <p:cNvSpPr txBox="true"/>
          <p:nvPr/>
        </p:nvSpPr>
        <p:spPr>
          <a:xfrm rot="0">
            <a:off x="5989627" y="9003702"/>
            <a:ext cx="4171472" cy="404802"/>
          </a:xfrm>
          <a:prstGeom prst="rect">
            <a:avLst/>
          </a:prstGeom>
        </p:spPr>
        <p:txBody>
          <a:bodyPr anchor="t" rtlCol="false" tIns="0" lIns="0" bIns="0" rIns="0">
            <a:spAutoFit/>
          </a:bodyPr>
          <a:lstStyle/>
          <a:p>
            <a:pPr algn="r">
              <a:lnSpc>
                <a:spcPts val="3287"/>
              </a:lnSpc>
            </a:pPr>
            <a:r>
              <a:rPr lang="en-US" sz="2347" spc="58">
                <a:solidFill>
                  <a:srgbClr val="231F20"/>
                </a:solidFill>
                <a:latin typeface="Bold Ink"/>
                <a:ea typeface="Bold Ink"/>
                <a:cs typeface="Bold Ink"/>
                <a:sym typeface="Bold Ink"/>
              </a:rPr>
              <a:t>yuliastiputri@gmail.com</a:t>
            </a:r>
          </a:p>
        </p:txBody>
      </p:sp>
      <p:sp>
        <p:nvSpPr>
          <p:cNvPr name="AutoShape 11" id="11"/>
          <p:cNvSpPr/>
          <p:nvPr/>
        </p:nvSpPr>
        <p:spPr>
          <a:xfrm>
            <a:off x="373122" y="8292220"/>
            <a:ext cx="17322174" cy="15248"/>
          </a:xfrm>
          <a:prstGeom prst="line">
            <a:avLst/>
          </a:prstGeom>
          <a:ln cap="flat" w="28575">
            <a:solidFill>
              <a:srgbClr val="231F20"/>
            </a:solidFill>
            <a:prstDash val="solid"/>
            <a:headEnd type="none" len="sm" w="sm"/>
            <a:tailEnd type="none" len="sm" w="sm"/>
          </a:ln>
        </p:spPr>
      </p:sp>
      <p:sp>
        <p:nvSpPr>
          <p:cNvPr name="TextBox 12" id="12"/>
          <p:cNvSpPr txBox="true"/>
          <p:nvPr/>
        </p:nvSpPr>
        <p:spPr>
          <a:xfrm rot="0">
            <a:off x="373122" y="587303"/>
            <a:ext cx="5864839" cy="395252"/>
          </a:xfrm>
          <a:prstGeom prst="rect">
            <a:avLst/>
          </a:prstGeom>
        </p:spPr>
        <p:txBody>
          <a:bodyPr anchor="t" rtlCol="false" tIns="0" lIns="0" bIns="0" rIns="0">
            <a:spAutoFit/>
          </a:bodyPr>
          <a:lstStyle/>
          <a:p>
            <a:pPr algn="l">
              <a:lnSpc>
                <a:spcPts val="3287"/>
              </a:lnSpc>
            </a:pPr>
            <a:r>
              <a:rPr lang="en-US" sz="2347">
                <a:solidFill>
                  <a:srgbClr val="231F20"/>
                </a:solidFill>
                <a:latin typeface="TAN Mon Cheri"/>
                <a:ea typeface="TAN Mon Cheri"/>
                <a:cs typeface="TAN Mon Cheri"/>
                <a:sym typeface="TAN Mon Cheri"/>
              </a:rPr>
              <a:t>Creative Portfolio</a:t>
            </a:r>
          </a:p>
        </p:txBody>
      </p:sp>
      <p:sp>
        <p:nvSpPr>
          <p:cNvPr name="TextBox 13" id="13"/>
          <p:cNvSpPr txBox="true"/>
          <p:nvPr/>
        </p:nvSpPr>
        <p:spPr>
          <a:xfrm rot="0">
            <a:off x="11830458" y="587303"/>
            <a:ext cx="5864839" cy="395278"/>
          </a:xfrm>
          <a:prstGeom prst="rect">
            <a:avLst/>
          </a:prstGeom>
        </p:spPr>
        <p:txBody>
          <a:bodyPr anchor="t" rtlCol="false" tIns="0" lIns="0" bIns="0" rIns="0">
            <a:spAutoFit/>
          </a:bodyPr>
          <a:lstStyle/>
          <a:p>
            <a:pPr algn="r">
              <a:lnSpc>
                <a:spcPts val="3287"/>
              </a:lnSpc>
            </a:pPr>
            <a:r>
              <a:rPr lang="en-US" sz="2347">
                <a:solidFill>
                  <a:srgbClr val="231F20"/>
                </a:solidFill>
                <a:latin typeface="TAN Mon Cheri"/>
                <a:ea typeface="TAN Mon Cheri"/>
                <a:cs typeface="TAN Mon Cheri"/>
                <a:sym typeface="TAN Mon Cheri"/>
              </a:rPr>
              <a:t>Yuli Asti Putri</a:t>
            </a:r>
          </a:p>
        </p:txBody>
      </p:sp>
      <p:sp>
        <p:nvSpPr>
          <p:cNvPr name="TextBox 14" id="14"/>
          <p:cNvSpPr txBox="true"/>
          <p:nvPr/>
        </p:nvSpPr>
        <p:spPr>
          <a:xfrm rot="0">
            <a:off x="373122" y="9630913"/>
            <a:ext cx="3908602" cy="349299"/>
          </a:xfrm>
          <a:prstGeom prst="rect">
            <a:avLst/>
          </a:prstGeom>
        </p:spPr>
        <p:txBody>
          <a:bodyPr anchor="t" rtlCol="false" tIns="0" lIns="0" bIns="0" rIns="0">
            <a:spAutoFit/>
          </a:bodyPr>
          <a:lstStyle/>
          <a:p>
            <a:pPr algn="l">
              <a:lnSpc>
                <a:spcPts val="2800"/>
              </a:lnSpc>
            </a:pPr>
            <a:r>
              <a:rPr lang="en-US" sz="2000" spc="50">
                <a:solidFill>
                  <a:srgbClr val="F0532C"/>
                </a:solidFill>
                <a:latin typeface="Bold Ink"/>
                <a:ea typeface="Bold Ink"/>
                <a:cs typeface="Bold Ink"/>
                <a:sym typeface="Bold Ink"/>
              </a:rPr>
              <a:t>Page 24 of 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64483" y="1075097"/>
            <a:ext cx="138714" cy="13871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33333"/>
            </a:solidFill>
          </p:spPr>
        </p:sp>
      </p:grpSp>
      <p:grpSp>
        <p:nvGrpSpPr>
          <p:cNvPr name="Group 5" id="5"/>
          <p:cNvGrpSpPr/>
          <p:nvPr/>
        </p:nvGrpSpPr>
        <p:grpSpPr>
          <a:xfrm rot="0">
            <a:off x="1296592" y="1075097"/>
            <a:ext cx="138714" cy="13871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33333"/>
            </a:solidFill>
          </p:spPr>
        </p:sp>
      </p:grpSp>
      <p:grpSp>
        <p:nvGrpSpPr>
          <p:cNvPr name="Group 7" id="7"/>
          <p:cNvGrpSpPr/>
          <p:nvPr/>
        </p:nvGrpSpPr>
        <p:grpSpPr>
          <a:xfrm rot="0">
            <a:off x="1028700" y="1075097"/>
            <a:ext cx="138714" cy="13871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33333"/>
            </a:solidFill>
          </p:spPr>
        </p:sp>
      </p:grpSp>
      <p:sp>
        <p:nvSpPr>
          <p:cNvPr name="Freeform 9" id="9"/>
          <p:cNvSpPr/>
          <p:nvPr/>
        </p:nvSpPr>
        <p:spPr>
          <a:xfrm flipH="false" flipV="false" rot="0">
            <a:off x="16851612" y="-1442593"/>
            <a:ext cx="2872776" cy="2151970"/>
          </a:xfrm>
          <a:custGeom>
            <a:avLst/>
            <a:gdLst/>
            <a:ahLst/>
            <a:cxnLst/>
            <a:rect r="r" b="b" t="t" l="l"/>
            <a:pathLst>
              <a:path h="2151970" w="2872776">
                <a:moveTo>
                  <a:pt x="0" y="0"/>
                </a:moveTo>
                <a:lnTo>
                  <a:pt x="2872776" y="0"/>
                </a:lnTo>
                <a:lnTo>
                  <a:pt x="2872776" y="2151970"/>
                </a:lnTo>
                <a:lnTo>
                  <a:pt x="0" y="2151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5857647" y="9721790"/>
            <a:ext cx="1401653" cy="0"/>
          </a:xfrm>
          <a:prstGeom prst="line">
            <a:avLst/>
          </a:prstGeom>
          <a:ln cap="flat" w="28575">
            <a:solidFill>
              <a:srgbClr val="F0532C"/>
            </a:solidFill>
            <a:prstDash val="solid"/>
            <a:headEnd type="none" len="sm" w="sm"/>
            <a:tailEnd type="arrow" len="sm" w="med"/>
          </a:ln>
        </p:spPr>
      </p:sp>
      <p:sp>
        <p:nvSpPr>
          <p:cNvPr name="Freeform 11" id="11"/>
          <p:cNvSpPr/>
          <p:nvPr/>
        </p:nvSpPr>
        <p:spPr>
          <a:xfrm flipH="false" flipV="false" rot="0">
            <a:off x="4357340" y="3233761"/>
            <a:ext cx="8937489" cy="5303020"/>
          </a:xfrm>
          <a:custGeom>
            <a:avLst/>
            <a:gdLst/>
            <a:ahLst/>
            <a:cxnLst/>
            <a:rect r="r" b="b" t="t" l="l"/>
            <a:pathLst>
              <a:path h="5303020" w="8937489">
                <a:moveTo>
                  <a:pt x="0" y="0"/>
                </a:moveTo>
                <a:lnTo>
                  <a:pt x="8937489" y="0"/>
                </a:lnTo>
                <a:lnTo>
                  <a:pt x="8937489" y="5303020"/>
                </a:lnTo>
                <a:lnTo>
                  <a:pt x="0" y="5303020"/>
                </a:lnTo>
                <a:lnTo>
                  <a:pt x="0" y="0"/>
                </a:lnTo>
                <a:close/>
              </a:path>
            </a:pathLst>
          </a:custGeom>
          <a:blipFill>
            <a:blip r:embed="rId5"/>
            <a:stretch>
              <a:fillRect l="0" t="0" r="0" b="0"/>
            </a:stretch>
          </a:blipFill>
        </p:spPr>
      </p:sp>
      <p:sp>
        <p:nvSpPr>
          <p:cNvPr name="TextBox 12" id="12"/>
          <p:cNvSpPr txBox="true"/>
          <p:nvPr/>
        </p:nvSpPr>
        <p:spPr>
          <a:xfrm rot="0">
            <a:off x="617653" y="9523353"/>
            <a:ext cx="3908602" cy="349299"/>
          </a:xfrm>
          <a:prstGeom prst="rect">
            <a:avLst/>
          </a:prstGeom>
        </p:spPr>
        <p:txBody>
          <a:bodyPr anchor="t" rtlCol="false" tIns="0" lIns="0" bIns="0" rIns="0">
            <a:spAutoFit/>
          </a:bodyPr>
          <a:lstStyle/>
          <a:p>
            <a:pPr algn="l">
              <a:lnSpc>
                <a:spcPts val="2800"/>
              </a:lnSpc>
            </a:pPr>
            <a:r>
              <a:rPr lang="en-US" sz="2000" spc="50">
                <a:solidFill>
                  <a:srgbClr val="F0532C"/>
                </a:solidFill>
                <a:latin typeface="Bold Ink"/>
                <a:ea typeface="Bold Ink"/>
                <a:cs typeface="Bold Ink"/>
                <a:sym typeface="Bold Ink"/>
              </a:rPr>
              <a:t>Page 03 of 24</a:t>
            </a:r>
          </a:p>
        </p:txBody>
      </p:sp>
      <p:sp>
        <p:nvSpPr>
          <p:cNvPr name="TextBox 13" id="13"/>
          <p:cNvSpPr txBox="true"/>
          <p:nvPr/>
        </p:nvSpPr>
        <p:spPr>
          <a:xfrm rot="0">
            <a:off x="951931" y="1941055"/>
            <a:ext cx="16433429" cy="1837998"/>
          </a:xfrm>
          <a:prstGeom prst="rect">
            <a:avLst/>
          </a:prstGeom>
        </p:spPr>
        <p:txBody>
          <a:bodyPr anchor="t" rtlCol="false" tIns="0" lIns="0" bIns="0" rIns="0">
            <a:spAutoFit/>
          </a:bodyPr>
          <a:lstStyle/>
          <a:p>
            <a:pPr algn="just">
              <a:lnSpc>
                <a:spcPts val="3687"/>
              </a:lnSpc>
            </a:pPr>
            <a:r>
              <a:rPr lang="en-US" sz="2633" spc="65">
                <a:solidFill>
                  <a:srgbClr val="231F20"/>
                </a:solidFill>
                <a:latin typeface="Open Sauce"/>
                <a:ea typeface="Open Sauce"/>
                <a:cs typeface="Open Sauce"/>
                <a:sym typeface="Open Sauce"/>
              </a:rPr>
              <a:t>The dataset used in this project is obtained from open source on </a:t>
            </a:r>
            <a:r>
              <a:rPr lang="en-US" sz="2633" spc="65">
                <a:solidFill>
                  <a:srgbClr val="231F20"/>
                </a:solidFill>
                <a:latin typeface="Open Sauce"/>
                <a:ea typeface="Open Sauce"/>
                <a:cs typeface="Open Sauce"/>
                <a:sym typeface="Open Sauce"/>
              </a:rPr>
              <a:t>Kaggle, which contains medical information related to diabetes. The dataset consists of  769 records with 10 relevant attribute columns</a:t>
            </a:r>
          </a:p>
          <a:p>
            <a:pPr algn="just">
              <a:lnSpc>
                <a:spcPts val="3687"/>
              </a:lnSpc>
            </a:pPr>
          </a:p>
        </p:txBody>
      </p:sp>
      <p:sp>
        <p:nvSpPr>
          <p:cNvPr name="TextBox 14" id="14"/>
          <p:cNvSpPr txBox="true"/>
          <p:nvPr/>
        </p:nvSpPr>
        <p:spPr>
          <a:xfrm rot="0">
            <a:off x="863971" y="8452595"/>
            <a:ext cx="16433429" cy="1371298"/>
          </a:xfrm>
          <a:prstGeom prst="rect">
            <a:avLst/>
          </a:prstGeom>
        </p:spPr>
        <p:txBody>
          <a:bodyPr anchor="t" rtlCol="false" tIns="0" lIns="0" bIns="0" rIns="0">
            <a:spAutoFit/>
          </a:bodyPr>
          <a:lstStyle/>
          <a:p>
            <a:pPr algn="just">
              <a:lnSpc>
                <a:spcPts val="3687"/>
              </a:lnSpc>
            </a:pPr>
            <a:r>
              <a:rPr lang="en-US" sz="2633" spc="65">
                <a:solidFill>
                  <a:srgbClr val="231F20"/>
                </a:solidFill>
                <a:latin typeface="Open Sauce"/>
                <a:ea typeface="Open Sauce"/>
                <a:cs typeface="Open Sauce"/>
                <a:sym typeface="Open Sauce"/>
              </a:rPr>
              <a:t>his dataset has gone through a preprocessing process to ensure that the data is clean and ready for further analysis.</a:t>
            </a:r>
          </a:p>
          <a:p>
            <a:pPr algn="just">
              <a:lnSpc>
                <a:spcPts val="3687"/>
              </a:lnSpc>
            </a:pPr>
          </a:p>
        </p:txBody>
      </p:sp>
      <p:sp>
        <p:nvSpPr>
          <p:cNvPr name="TextBox 15" id="15"/>
          <p:cNvSpPr txBox="true"/>
          <p:nvPr/>
        </p:nvSpPr>
        <p:spPr>
          <a:xfrm rot="0">
            <a:off x="2854649" y="642702"/>
            <a:ext cx="14767872" cy="1075542"/>
          </a:xfrm>
          <a:prstGeom prst="rect">
            <a:avLst/>
          </a:prstGeom>
        </p:spPr>
        <p:txBody>
          <a:bodyPr anchor="t" rtlCol="false" tIns="0" lIns="0" bIns="0" rIns="0">
            <a:spAutoFit/>
          </a:bodyPr>
          <a:lstStyle/>
          <a:p>
            <a:pPr algn="l">
              <a:lnSpc>
                <a:spcPts val="8651"/>
              </a:lnSpc>
            </a:pPr>
            <a:r>
              <a:rPr lang="en-US" sz="6654">
                <a:solidFill>
                  <a:srgbClr val="000000"/>
                </a:solidFill>
                <a:latin typeface="TAN Mon Cheri"/>
                <a:ea typeface="TAN Mon Cheri"/>
                <a:cs typeface="TAN Mon Cheri"/>
                <a:sym typeface="TAN Mon Cheri"/>
              </a:rPr>
              <a:t>DATASET DESCRIPTION</a:t>
            </a:r>
          </a:p>
        </p:txBody>
      </p:sp>
      <p:sp>
        <p:nvSpPr>
          <p:cNvPr name="TextBox 16" id="16"/>
          <p:cNvSpPr txBox="true"/>
          <p:nvPr/>
        </p:nvSpPr>
        <p:spPr>
          <a:xfrm rot="0">
            <a:off x="0" y="79432"/>
            <a:ext cx="5495260" cy="372770"/>
          </a:xfrm>
          <a:prstGeom prst="rect">
            <a:avLst/>
          </a:prstGeom>
        </p:spPr>
        <p:txBody>
          <a:bodyPr anchor="t" rtlCol="false" tIns="0" lIns="0" bIns="0" rIns="0">
            <a:spAutoFit/>
          </a:bodyPr>
          <a:lstStyle/>
          <a:p>
            <a:pPr algn="l">
              <a:lnSpc>
                <a:spcPts val="3079"/>
              </a:lnSpc>
            </a:pPr>
            <a:r>
              <a:rPr lang="en-US" sz="2199">
                <a:solidFill>
                  <a:srgbClr val="000000"/>
                </a:solidFill>
                <a:latin typeface="TAN Mon Cheri"/>
                <a:ea typeface="TAN Mon Cheri"/>
                <a:cs typeface="TAN Mon Cheri"/>
                <a:sym typeface="TAN Mon Cheri"/>
              </a:rPr>
              <a:t>Creative Portfolio</a:t>
            </a:r>
          </a:p>
        </p:txBody>
      </p:sp>
      <p:sp>
        <p:nvSpPr>
          <p:cNvPr name="TextBox 17" id="17"/>
          <p:cNvSpPr txBox="true"/>
          <p:nvPr/>
        </p:nvSpPr>
        <p:spPr>
          <a:xfrm rot="0">
            <a:off x="12531924" y="79432"/>
            <a:ext cx="5495260" cy="372770"/>
          </a:xfrm>
          <a:prstGeom prst="rect">
            <a:avLst/>
          </a:prstGeom>
        </p:spPr>
        <p:txBody>
          <a:bodyPr anchor="t" rtlCol="false" tIns="0" lIns="0" bIns="0" rIns="0">
            <a:spAutoFit/>
          </a:bodyPr>
          <a:lstStyle/>
          <a:p>
            <a:pPr algn="r">
              <a:lnSpc>
                <a:spcPts val="3079"/>
              </a:lnSpc>
            </a:pPr>
            <a:r>
              <a:rPr lang="en-US" sz="2199">
                <a:solidFill>
                  <a:srgbClr val="000000"/>
                </a:solidFill>
                <a:latin typeface="TAN Mon Cheri"/>
                <a:ea typeface="TAN Mon Cheri"/>
                <a:cs typeface="TAN Mon Cheri"/>
                <a:sym typeface="TAN Mon Cheri"/>
              </a:rPr>
              <a:t>Yuli Asti Putri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245351" y="9258300"/>
            <a:ext cx="1931379" cy="538531"/>
            <a:chOff x="0" y="0"/>
            <a:chExt cx="2575172" cy="718041"/>
          </a:xfrm>
        </p:grpSpPr>
        <p:sp>
          <p:nvSpPr>
            <p:cNvPr name="AutoShape 4" id="4"/>
            <p:cNvSpPr/>
            <p:nvPr/>
          </p:nvSpPr>
          <p:spPr>
            <a:xfrm>
              <a:off x="0" y="363698"/>
              <a:ext cx="2573408" cy="0"/>
            </a:xfrm>
            <a:prstGeom prst="line">
              <a:avLst/>
            </a:prstGeom>
            <a:ln cap="flat" w="27185">
              <a:solidFill>
                <a:srgbClr val="F0532C"/>
              </a:solidFill>
              <a:prstDash val="solid"/>
              <a:headEnd type="none" len="sm" w="sm"/>
              <a:tailEnd type="none" len="sm" w="sm"/>
            </a:ln>
          </p:spPr>
        </p:sp>
        <p:sp>
          <p:nvSpPr>
            <p:cNvPr name="AutoShape 5" id="5"/>
            <p:cNvSpPr/>
            <p:nvPr/>
          </p:nvSpPr>
          <p:spPr>
            <a:xfrm>
              <a:off x="2157567" y="10377"/>
              <a:ext cx="407061" cy="344369"/>
            </a:xfrm>
            <a:prstGeom prst="line">
              <a:avLst/>
            </a:prstGeom>
            <a:ln cap="flat" w="27185">
              <a:solidFill>
                <a:srgbClr val="F0532C"/>
              </a:solidFill>
              <a:prstDash val="solid"/>
              <a:headEnd type="none" len="sm" w="sm"/>
              <a:tailEnd type="none" len="sm" w="sm"/>
            </a:ln>
          </p:spPr>
        </p:sp>
        <p:sp>
          <p:nvSpPr>
            <p:cNvPr name="AutoShape 6" id="6"/>
            <p:cNvSpPr/>
            <p:nvPr/>
          </p:nvSpPr>
          <p:spPr>
            <a:xfrm flipV="true">
              <a:off x="2157807" y="365123"/>
              <a:ext cx="408634" cy="342501"/>
            </a:xfrm>
            <a:prstGeom prst="line">
              <a:avLst/>
            </a:prstGeom>
            <a:ln cap="flat" w="27185">
              <a:solidFill>
                <a:srgbClr val="F0532C"/>
              </a:solidFill>
              <a:prstDash val="solid"/>
              <a:headEnd type="none" len="sm" w="sm"/>
              <a:tailEnd type="none" len="sm" w="sm"/>
            </a:ln>
          </p:spPr>
        </p:sp>
      </p:grpSp>
      <p:sp>
        <p:nvSpPr>
          <p:cNvPr name="Freeform 7" id="7"/>
          <p:cNvSpPr/>
          <p:nvPr/>
        </p:nvSpPr>
        <p:spPr>
          <a:xfrm flipH="false" flipV="false" rot="0">
            <a:off x="16548876" y="-1382194"/>
            <a:ext cx="2872776" cy="2151970"/>
          </a:xfrm>
          <a:custGeom>
            <a:avLst/>
            <a:gdLst/>
            <a:ahLst/>
            <a:cxnLst/>
            <a:rect r="r" b="b" t="t" l="l"/>
            <a:pathLst>
              <a:path h="2151970" w="2872776">
                <a:moveTo>
                  <a:pt x="0" y="0"/>
                </a:moveTo>
                <a:lnTo>
                  <a:pt x="2872776" y="0"/>
                </a:lnTo>
                <a:lnTo>
                  <a:pt x="2872776" y="2151970"/>
                </a:lnTo>
                <a:lnTo>
                  <a:pt x="0" y="2151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474235"/>
            <a:ext cx="5300301" cy="5300301"/>
          </a:xfrm>
          <a:custGeom>
            <a:avLst/>
            <a:gdLst/>
            <a:ahLst/>
            <a:cxnLst/>
            <a:rect r="r" b="b" t="t" l="l"/>
            <a:pathLst>
              <a:path h="5300301" w="5300301">
                <a:moveTo>
                  <a:pt x="0" y="0"/>
                </a:moveTo>
                <a:lnTo>
                  <a:pt x="5300301" y="0"/>
                </a:lnTo>
                <a:lnTo>
                  <a:pt x="5300301" y="5300301"/>
                </a:lnTo>
                <a:lnTo>
                  <a:pt x="0" y="5300301"/>
                </a:lnTo>
                <a:lnTo>
                  <a:pt x="0" y="0"/>
                </a:lnTo>
                <a:close/>
              </a:path>
            </a:pathLst>
          </a:custGeom>
          <a:blipFill>
            <a:blip r:embed="rId5"/>
            <a:stretch>
              <a:fillRect l="0" t="0" r="0" b="0"/>
            </a:stretch>
          </a:blipFill>
        </p:spPr>
      </p:sp>
      <p:sp>
        <p:nvSpPr>
          <p:cNvPr name="Freeform 9" id="9"/>
          <p:cNvSpPr/>
          <p:nvPr/>
        </p:nvSpPr>
        <p:spPr>
          <a:xfrm flipH="false" flipV="false" rot="0">
            <a:off x="6205821" y="2998823"/>
            <a:ext cx="3411044" cy="3249383"/>
          </a:xfrm>
          <a:custGeom>
            <a:avLst/>
            <a:gdLst/>
            <a:ahLst/>
            <a:cxnLst/>
            <a:rect r="r" b="b" t="t" l="l"/>
            <a:pathLst>
              <a:path h="3249383" w="3411044">
                <a:moveTo>
                  <a:pt x="0" y="0"/>
                </a:moveTo>
                <a:lnTo>
                  <a:pt x="3411044" y="0"/>
                </a:lnTo>
                <a:lnTo>
                  <a:pt x="3411044" y="3249383"/>
                </a:lnTo>
                <a:lnTo>
                  <a:pt x="0" y="3249383"/>
                </a:lnTo>
                <a:lnTo>
                  <a:pt x="0" y="0"/>
                </a:lnTo>
                <a:close/>
              </a:path>
            </a:pathLst>
          </a:custGeom>
          <a:blipFill>
            <a:blip r:embed="rId6"/>
            <a:stretch>
              <a:fillRect l="0" t="0" r="0" b="0"/>
            </a:stretch>
          </a:blipFill>
        </p:spPr>
      </p:sp>
      <p:sp>
        <p:nvSpPr>
          <p:cNvPr name="Freeform 10" id="10"/>
          <p:cNvSpPr/>
          <p:nvPr/>
        </p:nvSpPr>
        <p:spPr>
          <a:xfrm flipH="false" flipV="false" rot="0">
            <a:off x="1466560" y="5060097"/>
            <a:ext cx="3678217" cy="3678217"/>
          </a:xfrm>
          <a:custGeom>
            <a:avLst/>
            <a:gdLst/>
            <a:ahLst/>
            <a:cxnLst/>
            <a:rect r="r" b="b" t="t" l="l"/>
            <a:pathLst>
              <a:path h="3678217" w="3678217">
                <a:moveTo>
                  <a:pt x="0" y="0"/>
                </a:moveTo>
                <a:lnTo>
                  <a:pt x="3678217" y="0"/>
                </a:lnTo>
                <a:lnTo>
                  <a:pt x="3678217" y="3678217"/>
                </a:lnTo>
                <a:lnTo>
                  <a:pt x="0" y="3678217"/>
                </a:lnTo>
                <a:lnTo>
                  <a:pt x="0" y="0"/>
                </a:lnTo>
                <a:close/>
              </a:path>
            </a:pathLst>
          </a:custGeom>
          <a:blipFill>
            <a:blip r:embed="rId7"/>
            <a:stretch>
              <a:fillRect l="0" t="0" r="0" b="0"/>
            </a:stretch>
          </a:blipFill>
        </p:spPr>
      </p:sp>
      <p:sp>
        <p:nvSpPr>
          <p:cNvPr name="Freeform 11" id="11"/>
          <p:cNvSpPr/>
          <p:nvPr/>
        </p:nvSpPr>
        <p:spPr>
          <a:xfrm flipH="false" flipV="false" rot="0">
            <a:off x="9740045" y="2830283"/>
            <a:ext cx="6878261" cy="3095217"/>
          </a:xfrm>
          <a:custGeom>
            <a:avLst/>
            <a:gdLst/>
            <a:ahLst/>
            <a:cxnLst/>
            <a:rect r="r" b="b" t="t" l="l"/>
            <a:pathLst>
              <a:path h="3095217" w="6878261">
                <a:moveTo>
                  <a:pt x="0" y="0"/>
                </a:moveTo>
                <a:lnTo>
                  <a:pt x="6878261" y="0"/>
                </a:lnTo>
                <a:lnTo>
                  <a:pt x="6878261" y="3095217"/>
                </a:lnTo>
                <a:lnTo>
                  <a:pt x="0" y="3095217"/>
                </a:lnTo>
                <a:lnTo>
                  <a:pt x="0" y="0"/>
                </a:lnTo>
                <a:close/>
              </a:path>
            </a:pathLst>
          </a:custGeom>
          <a:blipFill>
            <a:blip r:embed="rId8"/>
            <a:stretch>
              <a:fillRect l="0" t="0" r="0" b="0"/>
            </a:stretch>
          </a:blipFill>
        </p:spPr>
      </p:sp>
      <p:sp>
        <p:nvSpPr>
          <p:cNvPr name="Freeform 12" id="12"/>
          <p:cNvSpPr/>
          <p:nvPr/>
        </p:nvSpPr>
        <p:spPr>
          <a:xfrm flipH="false" flipV="false" rot="0">
            <a:off x="10677909" y="6149869"/>
            <a:ext cx="6246675" cy="1249335"/>
          </a:xfrm>
          <a:custGeom>
            <a:avLst/>
            <a:gdLst/>
            <a:ahLst/>
            <a:cxnLst/>
            <a:rect r="r" b="b" t="t" l="l"/>
            <a:pathLst>
              <a:path h="1249335" w="6246675">
                <a:moveTo>
                  <a:pt x="0" y="0"/>
                </a:moveTo>
                <a:lnTo>
                  <a:pt x="6246674" y="0"/>
                </a:lnTo>
                <a:lnTo>
                  <a:pt x="6246674" y="1249335"/>
                </a:lnTo>
                <a:lnTo>
                  <a:pt x="0" y="1249335"/>
                </a:lnTo>
                <a:lnTo>
                  <a:pt x="0" y="0"/>
                </a:lnTo>
                <a:close/>
              </a:path>
            </a:pathLst>
          </a:custGeom>
          <a:blipFill>
            <a:blip r:embed="rId9"/>
            <a:stretch>
              <a:fillRect l="0" t="0" r="0" b="0"/>
            </a:stretch>
          </a:blipFill>
        </p:spPr>
      </p:sp>
      <p:sp>
        <p:nvSpPr>
          <p:cNvPr name="Freeform 13" id="13"/>
          <p:cNvSpPr/>
          <p:nvPr/>
        </p:nvSpPr>
        <p:spPr>
          <a:xfrm flipH="false" flipV="false" rot="0">
            <a:off x="6329001" y="6149869"/>
            <a:ext cx="4056152" cy="2190322"/>
          </a:xfrm>
          <a:custGeom>
            <a:avLst/>
            <a:gdLst/>
            <a:ahLst/>
            <a:cxnLst/>
            <a:rect r="r" b="b" t="t" l="l"/>
            <a:pathLst>
              <a:path h="2190322" w="4056152">
                <a:moveTo>
                  <a:pt x="0" y="0"/>
                </a:moveTo>
                <a:lnTo>
                  <a:pt x="4056152" y="0"/>
                </a:lnTo>
                <a:lnTo>
                  <a:pt x="4056152" y="2190322"/>
                </a:lnTo>
                <a:lnTo>
                  <a:pt x="0" y="2190322"/>
                </a:lnTo>
                <a:lnTo>
                  <a:pt x="0" y="0"/>
                </a:lnTo>
                <a:close/>
              </a:path>
            </a:pathLst>
          </a:custGeom>
          <a:blipFill>
            <a:blip r:embed="rId10"/>
            <a:stretch>
              <a:fillRect l="0" t="0" r="0" b="0"/>
            </a:stretch>
          </a:blipFill>
        </p:spPr>
      </p:sp>
      <p:sp>
        <p:nvSpPr>
          <p:cNvPr name="TextBox 14" id="14"/>
          <p:cNvSpPr txBox="true"/>
          <p:nvPr/>
        </p:nvSpPr>
        <p:spPr>
          <a:xfrm rot="0">
            <a:off x="5144777" y="931701"/>
            <a:ext cx="14767872" cy="1075542"/>
          </a:xfrm>
          <a:prstGeom prst="rect">
            <a:avLst/>
          </a:prstGeom>
        </p:spPr>
        <p:txBody>
          <a:bodyPr anchor="t" rtlCol="false" tIns="0" lIns="0" bIns="0" rIns="0">
            <a:spAutoFit/>
          </a:bodyPr>
          <a:lstStyle/>
          <a:p>
            <a:pPr algn="l">
              <a:lnSpc>
                <a:spcPts val="8651"/>
              </a:lnSpc>
            </a:pPr>
            <a:r>
              <a:rPr lang="en-US" sz="6654">
                <a:solidFill>
                  <a:srgbClr val="000000"/>
                </a:solidFill>
                <a:latin typeface="TAN Mon Cheri"/>
                <a:ea typeface="TAN Mon Cheri"/>
                <a:cs typeface="TAN Mon Cheri"/>
                <a:sym typeface="TAN Mon Cheri"/>
              </a:rPr>
              <a:t>TOOLS USED</a:t>
            </a:r>
          </a:p>
        </p:txBody>
      </p:sp>
      <p:sp>
        <p:nvSpPr>
          <p:cNvPr name="TextBox 15" id="15"/>
          <p:cNvSpPr txBox="true"/>
          <p:nvPr/>
        </p:nvSpPr>
        <p:spPr>
          <a:xfrm rot="0">
            <a:off x="11930063" y="655930"/>
            <a:ext cx="5495260" cy="372770"/>
          </a:xfrm>
          <a:prstGeom prst="rect">
            <a:avLst/>
          </a:prstGeom>
        </p:spPr>
        <p:txBody>
          <a:bodyPr anchor="t" rtlCol="false" tIns="0" lIns="0" bIns="0" rIns="0">
            <a:spAutoFit/>
          </a:bodyPr>
          <a:lstStyle/>
          <a:p>
            <a:pPr algn="r">
              <a:lnSpc>
                <a:spcPts val="3079"/>
              </a:lnSpc>
            </a:pPr>
            <a:r>
              <a:rPr lang="en-US" sz="2199">
                <a:solidFill>
                  <a:srgbClr val="000000"/>
                </a:solidFill>
                <a:latin typeface="TAN Mon Cheri"/>
                <a:ea typeface="TAN Mon Cheri"/>
                <a:cs typeface="TAN Mon Cheri"/>
                <a:sym typeface="TAN Mon Cheri"/>
              </a:rPr>
              <a:t>Yuli Asti Putri</a:t>
            </a:r>
          </a:p>
        </p:txBody>
      </p:sp>
      <p:sp>
        <p:nvSpPr>
          <p:cNvPr name="TextBox 16" id="16"/>
          <p:cNvSpPr txBox="true"/>
          <p:nvPr/>
        </p:nvSpPr>
        <p:spPr>
          <a:xfrm rot="0">
            <a:off x="777464" y="722151"/>
            <a:ext cx="5495260" cy="372745"/>
          </a:xfrm>
          <a:prstGeom prst="rect">
            <a:avLst/>
          </a:prstGeom>
        </p:spPr>
        <p:txBody>
          <a:bodyPr anchor="t" rtlCol="false" tIns="0" lIns="0" bIns="0" rIns="0">
            <a:spAutoFit/>
          </a:bodyPr>
          <a:lstStyle/>
          <a:p>
            <a:pPr algn="l">
              <a:lnSpc>
                <a:spcPts val="3079"/>
              </a:lnSpc>
            </a:pPr>
            <a:r>
              <a:rPr lang="en-US" sz="2199">
                <a:solidFill>
                  <a:srgbClr val="000000"/>
                </a:solidFill>
                <a:latin typeface="TAN Mon Cheri"/>
                <a:ea typeface="TAN Mon Cheri"/>
                <a:cs typeface="TAN Mon Cheri"/>
                <a:sym typeface="TAN Mon Cheri"/>
              </a:rPr>
              <a:t>Creative Portfolio</a:t>
            </a:r>
          </a:p>
        </p:txBody>
      </p:sp>
      <p:sp>
        <p:nvSpPr>
          <p:cNvPr name="TextBox 17" id="17"/>
          <p:cNvSpPr txBox="true"/>
          <p:nvPr/>
        </p:nvSpPr>
        <p:spPr>
          <a:xfrm rot="0">
            <a:off x="770053" y="9675753"/>
            <a:ext cx="3908602" cy="349299"/>
          </a:xfrm>
          <a:prstGeom prst="rect">
            <a:avLst/>
          </a:prstGeom>
        </p:spPr>
        <p:txBody>
          <a:bodyPr anchor="t" rtlCol="false" tIns="0" lIns="0" bIns="0" rIns="0">
            <a:spAutoFit/>
          </a:bodyPr>
          <a:lstStyle/>
          <a:p>
            <a:pPr algn="l">
              <a:lnSpc>
                <a:spcPts val="2800"/>
              </a:lnSpc>
            </a:pPr>
            <a:r>
              <a:rPr lang="en-US" sz="2000" spc="50">
                <a:solidFill>
                  <a:srgbClr val="F0532C"/>
                </a:solidFill>
                <a:latin typeface="Bold Ink"/>
                <a:ea typeface="Bold Ink"/>
                <a:cs typeface="Bold Ink"/>
                <a:sym typeface="Bold Ink"/>
              </a:rPr>
              <a:t>Page 04 of 25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245351" y="9258300"/>
            <a:ext cx="1931379" cy="538531"/>
            <a:chOff x="0" y="0"/>
            <a:chExt cx="2575172" cy="718041"/>
          </a:xfrm>
        </p:grpSpPr>
        <p:sp>
          <p:nvSpPr>
            <p:cNvPr name="AutoShape 4" id="4"/>
            <p:cNvSpPr/>
            <p:nvPr/>
          </p:nvSpPr>
          <p:spPr>
            <a:xfrm>
              <a:off x="0" y="363698"/>
              <a:ext cx="2573408" cy="0"/>
            </a:xfrm>
            <a:prstGeom prst="line">
              <a:avLst/>
            </a:prstGeom>
            <a:ln cap="flat" w="27185">
              <a:solidFill>
                <a:srgbClr val="333333"/>
              </a:solidFill>
              <a:prstDash val="solid"/>
              <a:headEnd type="none" len="sm" w="sm"/>
              <a:tailEnd type="none" len="sm" w="sm"/>
            </a:ln>
          </p:spPr>
        </p:sp>
        <p:sp>
          <p:nvSpPr>
            <p:cNvPr name="AutoShape 5" id="5"/>
            <p:cNvSpPr/>
            <p:nvPr/>
          </p:nvSpPr>
          <p:spPr>
            <a:xfrm>
              <a:off x="2157567" y="10377"/>
              <a:ext cx="407061" cy="344369"/>
            </a:xfrm>
            <a:prstGeom prst="line">
              <a:avLst/>
            </a:prstGeom>
            <a:ln cap="flat" w="27185">
              <a:solidFill>
                <a:srgbClr val="333333"/>
              </a:solidFill>
              <a:prstDash val="solid"/>
              <a:headEnd type="none" len="sm" w="sm"/>
              <a:tailEnd type="none" len="sm" w="sm"/>
            </a:ln>
          </p:spPr>
        </p:sp>
        <p:sp>
          <p:nvSpPr>
            <p:cNvPr name="AutoShape 6" id="6"/>
            <p:cNvSpPr/>
            <p:nvPr/>
          </p:nvSpPr>
          <p:spPr>
            <a:xfrm flipV="true">
              <a:off x="2157807" y="365123"/>
              <a:ext cx="408634" cy="342501"/>
            </a:xfrm>
            <a:prstGeom prst="line">
              <a:avLst/>
            </a:prstGeom>
            <a:ln cap="flat" w="27185">
              <a:solidFill>
                <a:srgbClr val="333333"/>
              </a:solidFill>
              <a:prstDash val="solid"/>
              <a:headEnd type="none" len="sm" w="sm"/>
              <a:tailEnd type="none" len="sm" w="sm"/>
            </a:ln>
          </p:spPr>
        </p:sp>
      </p:grpSp>
      <p:sp>
        <p:nvSpPr>
          <p:cNvPr name="Freeform 7" id="7"/>
          <p:cNvSpPr/>
          <p:nvPr/>
        </p:nvSpPr>
        <p:spPr>
          <a:xfrm flipH="false" flipV="false" rot="0">
            <a:off x="16548876" y="-1382194"/>
            <a:ext cx="2872776" cy="2151970"/>
          </a:xfrm>
          <a:custGeom>
            <a:avLst/>
            <a:gdLst/>
            <a:ahLst/>
            <a:cxnLst/>
            <a:rect r="r" b="b" t="t" l="l"/>
            <a:pathLst>
              <a:path h="2151970" w="2872776">
                <a:moveTo>
                  <a:pt x="0" y="0"/>
                </a:moveTo>
                <a:lnTo>
                  <a:pt x="2872776" y="0"/>
                </a:lnTo>
                <a:lnTo>
                  <a:pt x="2872776" y="2151970"/>
                </a:lnTo>
                <a:lnTo>
                  <a:pt x="0" y="2151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527681" y="2362313"/>
            <a:ext cx="12717670" cy="6470115"/>
          </a:xfrm>
          <a:custGeom>
            <a:avLst/>
            <a:gdLst/>
            <a:ahLst/>
            <a:cxnLst/>
            <a:rect r="r" b="b" t="t" l="l"/>
            <a:pathLst>
              <a:path h="6470115" w="12717670">
                <a:moveTo>
                  <a:pt x="0" y="0"/>
                </a:moveTo>
                <a:lnTo>
                  <a:pt x="12717670" y="0"/>
                </a:lnTo>
                <a:lnTo>
                  <a:pt x="12717670" y="6470115"/>
                </a:lnTo>
                <a:lnTo>
                  <a:pt x="0" y="6470115"/>
                </a:lnTo>
                <a:lnTo>
                  <a:pt x="0" y="0"/>
                </a:lnTo>
                <a:close/>
              </a:path>
            </a:pathLst>
          </a:custGeom>
          <a:blipFill>
            <a:blip r:embed="rId5"/>
            <a:stretch>
              <a:fillRect l="0" t="0" r="0" b="0"/>
            </a:stretch>
          </a:blipFill>
        </p:spPr>
      </p:sp>
      <p:sp>
        <p:nvSpPr>
          <p:cNvPr name="TextBox 9" id="9"/>
          <p:cNvSpPr txBox="true"/>
          <p:nvPr/>
        </p:nvSpPr>
        <p:spPr>
          <a:xfrm rot="0">
            <a:off x="4546127" y="962025"/>
            <a:ext cx="14767872" cy="1075542"/>
          </a:xfrm>
          <a:prstGeom prst="rect">
            <a:avLst/>
          </a:prstGeom>
        </p:spPr>
        <p:txBody>
          <a:bodyPr anchor="t" rtlCol="false" tIns="0" lIns="0" bIns="0" rIns="0">
            <a:spAutoFit/>
          </a:bodyPr>
          <a:lstStyle/>
          <a:p>
            <a:pPr algn="l">
              <a:lnSpc>
                <a:spcPts val="8651"/>
              </a:lnSpc>
            </a:pPr>
            <a:r>
              <a:rPr lang="en-US" sz="6654">
                <a:solidFill>
                  <a:srgbClr val="000000"/>
                </a:solidFill>
                <a:latin typeface="TAN Mon Cheri"/>
                <a:ea typeface="TAN Mon Cheri"/>
                <a:cs typeface="TAN Mon Cheri"/>
                <a:sym typeface="TAN Mon Cheri"/>
              </a:rPr>
              <a:t>FLOWCHART ML</a:t>
            </a:r>
          </a:p>
        </p:txBody>
      </p:sp>
      <p:sp>
        <p:nvSpPr>
          <p:cNvPr name="TextBox 10" id="10"/>
          <p:cNvSpPr txBox="true"/>
          <p:nvPr/>
        </p:nvSpPr>
        <p:spPr>
          <a:xfrm rot="0">
            <a:off x="11930063" y="655930"/>
            <a:ext cx="5495260" cy="372770"/>
          </a:xfrm>
          <a:prstGeom prst="rect">
            <a:avLst/>
          </a:prstGeom>
        </p:spPr>
        <p:txBody>
          <a:bodyPr anchor="t" rtlCol="false" tIns="0" lIns="0" bIns="0" rIns="0">
            <a:spAutoFit/>
          </a:bodyPr>
          <a:lstStyle/>
          <a:p>
            <a:pPr algn="r">
              <a:lnSpc>
                <a:spcPts val="3079"/>
              </a:lnSpc>
            </a:pPr>
            <a:r>
              <a:rPr lang="en-US" sz="2199">
                <a:solidFill>
                  <a:srgbClr val="000000"/>
                </a:solidFill>
                <a:latin typeface="TAN Mon Cheri"/>
                <a:ea typeface="TAN Mon Cheri"/>
                <a:cs typeface="TAN Mon Cheri"/>
                <a:sym typeface="TAN Mon Cheri"/>
              </a:rPr>
              <a:t>Yuli Asti Putri</a:t>
            </a:r>
          </a:p>
        </p:txBody>
      </p:sp>
      <p:sp>
        <p:nvSpPr>
          <p:cNvPr name="TextBox 11" id="11"/>
          <p:cNvSpPr txBox="true"/>
          <p:nvPr/>
        </p:nvSpPr>
        <p:spPr>
          <a:xfrm rot="0">
            <a:off x="777464" y="722151"/>
            <a:ext cx="5495260" cy="372745"/>
          </a:xfrm>
          <a:prstGeom prst="rect">
            <a:avLst/>
          </a:prstGeom>
        </p:spPr>
        <p:txBody>
          <a:bodyPr anchor="t" rtlCol="false" tIns="0" lIns="0" bIns="0" rIns="0">
            <a:spAutoFit/>
          </a:bodyPr>
          <a:lstStyle/>
          <a:p>
            <a:pPr algn="l">
              <a:lnSpc>
                <a:spcPts val="3079"/>
              </a:lnSpc>
            </a:pPr>
            <a:r>
              <a:rPr lang="en-US" sz="2199">
                <a:solidFill>
                  <a:srgbClr val="000000"/>
                </a:solidFill>
                <a:latin typeface="TAN Mon Cheri"/>
                <a:ea typeface="TAN Mon Cheri"/>
                <a:cs typeface="TAN Mon Cheri"/>
                <a:sym typeface="TAN Mon Cheri"/>
              </a:rPr>
              <a:t>Creative Portfolio</a:t>
            </a:r>
          </a:p>
        </p:txBody>
      </p:sp>
      <p:sp>
        <p:nvSpPr>
          <p:cNvPr name="TextBox 12" id="12"/>
          <p:cNvSpPr txBox="true"/>
          <p:nvPr/>
        </p:nvSpPr>
        <p:spPr>
          <a:xfrm rot="0">
            <a:off x="637525" y="9479940"/>
            <a:ext cx="3908602" cy="349299"/>
          </a:xfrm>
          <a:prstGeom prst="rect">
            <a:avLst/>
          </a:prstGeom>
        </p:spPr>
        <p:txBody>
          <a:bodyPr anchor="t" rtlCol="false" tIns="0" lIns="0" bIns="0" rIns="0">
            <a:spAutoFit/>
          </a:bodyPr>
          <a:lstStyle/>
          <a:p>
            <a:pPr algn="l">
              <a:lnSpc>
                <a:spcPts val="2800"/>
              </a:lnSpc>
            </a:pPr>
            <a:r>
              <a:rPr lang="en-US" sz="2000" spc="50">
                <a:solidFill>
                  <a:srgbClr val="F0532C"/>
                </a:solidFill>
                <a:latin typeface="Bold Ink"/>
                <a:ea typeface="Bold Ink"/>
                <a:cs typeface="Bold Ink"/>
                <a:sym typeface="Bold Ink"/>
              </a:rPr>
              <a:t>Page 05 of 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TextBox 3" id="3"/>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4" id="4"/>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5" id="5"/>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06 of 24</a:t>
            </a:r>
          </a:p>
        </p:txBody>
      </p:sp>
      <p:sp>
        <p:nvSpPr>
          <p:cNvPr name="TextBox 6" id="6"/>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
        <p:nvSpPr>
          <p:cNvPr name="Freeform 7" id="7"/>
          <p:cNvSpPr/>
          <p:nvPr/>
        </p:nvSpPr>
        <p:spPr>
          <a:xfrm flipH="false" flipV="false" rot="0">
            <a:off x="3493371" y="2896255"/>
            <a:ext cx="11301259" cy="4096706"/>
          </a:xfrm>
          <a:custGeom>
            <a:avLst/>
            <a:gdLst/>
            <a:ahLst/>
            <a:cxnLst/>
            <a:rect r="r" b="b" t="t" l="l"/>
            <a:pathLst>
              <a:path h="4096706" w="11301259">
                <a:moveTo>
                  <a:pt x="0" y="0"/>
                </a:moveTo>
                <a:lnTo>
                  <a:pt x="11301258" y="0"/>
                </a:lnTo>
                <a:lnTo>
                  <a:pt x="11301258" y="4096706"/>
                </a:lnTo>
                <a:lnTo>
                  <a:pt x="0" y="4096706"/>
                </a:lnTo>
                <a:lnTo>
                  <a:pt x="0" y="0"/>
                </a:lnTo>
                <a:close/>
              </a:path>
            </a:pathLst>
          </a:custGeom>
          <a:blipFill>
            <a:blip r:embed="rId2"/>
            <a:stretch>
              <a:fillRect l="0" t="0" r="0" b="0"/>
            </a:stretch>
          </a:blipFill>
        </p:spPr>
      </p:sp>
      <p:sp>
        <p:nvSpPr>
          <p:cNvPr name="Freeform 8" id="8"/>
          <p:cNvSpPr/>
          <p:nvPr/>
        </p:nvSpPr>
        <p:spPr>
          <a:xfrm flipH="false" flipV="false" rot="0">
            <a:off x="3493371" y="6983436"/>
            <a:ext cx="11301259" cy="748708"/>
          </a:xfrm>
          <a:custGeom>
            <a:avLst/>
            <a:gdLst/>
            <a:ahLst/>
            <a:cxnLst/>
            <a:rect r="r" b="b" t="t" l="l"/>
            <a:pathLst>
              <a:path h="748708" w="11301259">
                <a:moveTo>
                  <a:pt x="0" y="0"/>
                </a:moveTo>
                <a:lnTo>
                  <a:pt x="11301258" y="0"/>
                </a:lnTo>
                <a:lnTo>
                  <a:pt x="11301258" y="748708"/>
                </a:lnTo>
                <a:lnTo>
                  <a:pt x="0" y="74870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TextBox 3" id="3"/>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4" id="4"/>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5" id="5"/>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07 of 24</a:t>
            </a:r>
          </a:p>
        </p:txBody>
      </p:sp>
      <p:sp>
        <p:nvSpPr>
          <p:cNvPr name="TextBox 6" id="6"/>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
        <p:nvSpPr>
          <p:cNvPr name="Freeform 7" id="7"/>
          <p:cNvSpPr/>
          <p:nvPr/>
        </p:nvSpPr>
        <p:spPr>
          <a:xfrm flipH="false" flipV="false" rot="0">
            <a:off x="3493371" y="3109273"/>
            <a:ext cx="11301259" cy="4068453"/>
          </a:xfrm>
          <a:custGeom>
            <a:avLst/>
            <a:gdLst/>
            <a:ahLst/>
            <a:cxnLst/>
            <a:rect r="r" b="b" t="t" l="l"/>
            <a:pathLst>
              <a:path h="4068453" w="11301259">
                <a:moveTo>
                  <a:pt x="0" y="0"/>
                </a:moveTo>
                <a:lnTo>
                  <a:pt x="11301258" y="0"/>
                </a:lnTo>
                <a:lnTo>
                  <a:pt x="11301258" y="4068454"/>
                </a:lnTo>
                <a:lnTo>
                  <a:pt x="0" y="4068454"/>
                </a:lnTo>
                <a:lnTo>
                  <a:pt x="0" y="0"/>
                </a:lnTo>
                <a:close/>
              </a:path>
            </a:pathLst>
          </a:custGeom>
          <a:blipFill>
            <a:blip r:embed="rId2"/>
            <a:stretch>
              <a:fillRect l="0" t="0" r="0" b="0"/>
            </a:stretch>
          </a:blipFill>
        </p:spPr>
      </p:sp>
      <p:sp>
        <p:nvSpPr>
          <p:cNvPr name="Freeform 8" id="8"/>
          <p:cNvSpPr/>
          <p:nvPr/>
        </p:nvSpPr>
        <p:spPr>
          <a:xfrm flipH="false" flipV="false" rot="0">
            <a:off x="3493371" y="7195980"/>
            <a:ext cx="11301259" cy="353164"/>
          </a:xfrm>
          <a:custGeom>
            <a:avLst/>
            <a:gdLst/>
            <a:ahLst/>
            <a:cxnLst/>
            <a:rect r="r" b="b" t="t" l="l"/>
            <a:pathLst>
              <a:path h="353164" w="11301259">
                <a:moveTo>
                  <a:pt x="0" y="0"/>
                </a:moveTo>
                <a:lnTo>
                  <a:pt x="11301258" y="0"/>
                </a:lnTo>
                <a:lnTo>
                  <a:pt x="11301258" y="353164"/>
                </a:lnTo>
                <a:lnTo>
                  <a:pt x="0" y="353164"/>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TextBox 3" id="3"/>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4" id="4"/>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5" id="5"/>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08 of 24</a:t>
            </a:r>
          </a:p>
        </p:txBody>
      </p:sp>
      <p:sp>
        <p:nvSpPr>
          <p:cNvPr name="TextBox 6" id="6"/>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
        <p:nvSpPr>
          <p:cNvPr name="Freeform 7" id="7"/>
          <p:cNvSpPr/>
          <p:nvPr/>
        </p:nvSpPr>
        <p:spPr>
          <a:xfrm flipH="false" flipV="false" rot="0">
            <a:off x="3372694" y="2755096"/>
            <a:ext cx="11301259" cy="3602276"/>
          </a:xfrm>
          <a:custGeom>
            <a:avLst/>
            <a:gdLst/>
            <a:ahLst/>
            <a:cxnLst/>
            <a:rect r="r" b="b" t="t" l="l"/>
            <a:pathLst>
              <a:path h="3602276" w="11301259">
                <a:moveTo>
                  <a:pt x="0" y="0"/>
                </a:moveTo>
                <a:lnTo>
                  <a:pt x="11301259" y="0"/>
                </a:lnTo>
                <a:lnTo>
                  <a:pt x="11301259" y="3602276"/>
                </a:lnTo>
                <a:lnTo>
                  <a:pt x="0" y="3602276"/>
                </a:lnTo>
                <a:lnTo>
                  <a:pt x="0" y="0"/>
                </a:lnTo>
                <a:close/>
              </a:path>
            </a:pathLst>
          </a:custGeom>
          <a:blipFill>
            <a:blip r:embed="rId2"/>
            <a:stretch>
              <a:fillRect l="0" t="0" r="0" b="0"/>
            </a:stretch>
          </a:blipFill>
        </p:spPr>
      </p:sp>
      <p:sp>
        <p:nvSpPr>
          <p:cNvPr name="Freeform 8" id="8"/>
          <p:cNvSpPr/>
          <p:nvPr/>
        </p:nvSpPr>
        <p:spPr>
          <a:xfrm flipH="false" flipV="false" rot="0">
            <a:off x="3372694" y="6347847"/>
            <a:ext cx="11301259" cy="1412657"/>
          </a:xfrm>
          <a:custGeom>
            <a:avLst/>
            <a:gdLst/>
            <a:ahLst/>
            <a:cxnLst/>
            <a:rect r="r" b="b" t="t" l="l"/>
            <a:pathLst>
              <a:path h="1412657" w="11301259">
                <a:moveTo>
                  <a:pt x="0" y="0"/>
                </a:moveTo>
                <a:lnTo>
                  <a:pt x="11301259" y="0"/>
                </a:lnTo>
                <a:lnTo>
                  <a:pt x="11301259" y="1412657"/>
                </a:lnTo>
                <a:lnTo>
                  <a:pt x="0" y="1412657"/>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AutoShape 2" id="2"/>
          <p:cNvSpPr/>
          <p:nvPr/>
        </p:nvSpPr>
        <p:spPr>
          <a:xfrm rot="0">
            <a:off x="15857647" y="9107488"/>
            <a:ext cx="1401653" cy="0"/>
          </a:xfrm>
          <a:prstGeom prst="line">
            <a:avLst/>
          </a:prstGeom>
          <a:ln cap="flat" w="28575">
            <a:solidFill>
              <a:srgbClr val="FEF7F2"/>
            </a:solidFill>
            <a:prstDash val="solid"/>
            <a:headEnd type="none" len="sm" w="sm"/>
            <a:tailEnd type="arrow" len="sm" w="med"/>
          </a:ln>
        </p:spPr>
      </p:sp>
      <p:sp>
        <p:nvSpPr>
          <p:cNvPr name="TextBox 3" id="3"/>
          <p:cNvSpPr txBox="true"/>
          <p:nvPr/>
        </p:nvSpPr>
        <p:spPr>
          <a:xfrm rot="0">
            <a:off x="625064" y="458071"/>
            <a:ext cx="5495260" cy="372745"/>
          </a:xfrm>
          <a:prstGeom prst="rect">
            <a:avLst/>
          </a:prstGeom>
        </p:spPr>
        <p:txBody>
          <a:bodyPr anchor="t" rtlCol="false" tIns="0" lIns="0" bIns="0" rIns="0">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name="TextBox 4" id="4"/>
          <p:cNvSpPr txBox="true"/>
          <p:nvPr/>
        </p:nvSpPr>
        <p:spPr>
          <a:xfrm rot="0">
            <a:off x="12013910" y="458071"/>
            <a:ext cx="5495260" cy="372770"/>
          </a:xfrm>
          <a:prstGeom prst="rect">
            <a:avLst/>
          </a:prstGeom>
        </p:spPr>
        <p:txBody>
          <a:bodyPr anchor="t" rtlCol="false" tIns="0" lIns="0" bIns="0" rIns="0">
            <a:spAutoFit/>
          </a:bodyPr>
          <a:lstStyle/>
          <a:p>
            <a:pPr algn="r">
              <a:lnSpc>
                <a:spcPts val="3079"/>
              </a:lnSpc>
            </a:pPr>
            <a:r>
              <a:rPr lang="en-US" sz="2199">
                <a:solidFill>
                  <a:srgbClr val="FEF7F2"/>
                </a:solidFill>
                <a:latin typeface="TAN Mon Cheri"/>
                <a:ea typeface="TAN Mon Cheri"/>
                <a:cs typeface="TAN Mon Cheri"/>
                <a:sym typeface="TAN Mon Cheri"/>
              </a:rPr>
              <a:t>Yuli Asti Putri</a:t>
            </a:r>
          </a:p>
        </p:txBody>
      </p:sp>
      <p:sp>
        <p:nvSpPr>
          <p:cNvPr name="TextBox 5" id="5"/>
          <p:cNvSpPr txBox="true"/>
          <p:nvPr/>
        </p:nvSpPr>
        <p:spPr>
          <a:xfrm rot="0">
            <a:off x="1028700" y="8909051"/>
            <a:ext cx="3908602" cy="349299"/>
          </a:xfrm>
          <a:prstGeom prst="rect">
            <a:avLst/>
          </a:prstGeom>
        </p:spPr>
        <p:txBody>
          <a:bodyPr anchor="t" rtlCol="false" tIns="0" lIns="0" bIns="0" rIns="0">
            <a:spAutoFit/>
          </a:bodyPr>
          <a:lstStyle/>
          <a:p>
            <a:pPr algn="l">
              <a:lnSpc>
                <a:spcPts val="2800"/>
              </a:lnSpc>
            </a:pPr>
            <a:r>
              <a:rPr lang="en-US" sz="2000" spc="50">
                <a:solidFill>
                  <a:srgbClr val="FEF7F2"/>
                </a:solidFill>
                <a:latin typeface="Bold Ink"/>
                <a:ea typeface="Bold Ink"/>
                <a:cs typeface="Bold Ink"/>
                <a:sym typeface="Bold Ink"/>
              </a:rPr>
              <a:t>Page 09 of 24</a:t>
            </a:r>
          </a:p>
        </p:txBody>
      </p:sp>
      <p:sp>
        <p:nvSpPr>
          <p:cNvPr name="TextBox 6" id="6"/>
          <p:cNvSpPr txBox="true"/>
          <p:nvPr/>
        </p:nvSpPr>
        <p:spPr>
          <a:xfrm rot="0">
            <a:off x="2797906" y="783216"/>
            <a:ext cx="12692189" cy="1787403"/>
          </a:xfrm>
          <a:prstGeom prst="rect">
            <a:avLst/>
          </a:prstGeom>
        </p:spPr>
        <p:txBody>
          <a:bodyPr anchor="t" rtlCol="false" tIns="0" lIns="0" bIns="0" rIns="0">
            <a:spAutoFit/>
          </a:bodyPr>
          <a:lstStyle/>
          <a:p>
            <a:pPr algn="ctr">
              <a:lnSpc>
                <a:spcPts val="7162"/>
              </a:lnSpc>
            </a:pPr>
            <a:r>
              <a:rPr lang="en-US" sz="5509">
                <a:solidFill>
                  <a:srgbClr val="FEF7F2"/>
                </a:solidFill>
                <a:latin typeface="TAN Mon Cheri"/>
                <a:ea typeface="TAN Mon Cheri"/>
                <a:cs typeface="TAN Mon Cheri"/>
                <a:sym typeface="TAN Mon Cheri"/>
              </a:rPr>
              <a:t>EXPLORATORY DATA ANALYSIS (EDA)</a:t>
            </a:r>
          </a:p>
        </p:txBody>
      </p:sp>
      <p:sp>
        <p:nvSpPr>
          <p:cNvPr name="Freeform 7" id="7"/>
          <p:cNvSpPr/>
          <p:nvPr/>
        </p:nvSpPr>
        <p:spPr>
          <a:xfrm flipH="false" flipV="false" rot="0">
            <a:off x="3372694" y="2992432"/>
            <a:ext cx="11301259" cy="3913061"/>
          </a:xfrm>
          <a:custGeom>
            <a:avLst/>
            <a:gdLst/>
            <a:ahLst/>
            <a:cxnLst/>
            <a:rect r="r" b="b" t="t" l="l"/>
            <a:pathLst>
              <a:path h="3913061" w="11301259">
                <a:moveTo>
                  <a:pt x="0" y="0"/>
                </a:moveTo>
                <a:lnTo>
                  <a:pt x="11301259" y="0"/>
                </a:lnTo>
                <a:lnTo>
                  <a:pt x="11301259" y="3913060"/>
                </a:lnTo>
                <a:lnTo>
                  <a:pt x="0" y="3913060"/>
                </a:lnTo>
                <a:lnTo>
                  <a:pt x="0" y="0"/>
                </a:lnTo>
                <a:close/>
              </a:path>
            </a:pathLst>
          </a:custGeom>
          <a:blipFill>
            <a:blip r:embed="rId2"/>
            <a:stretch>
              <a:fillRect l="0" t="0" r="0" b="0"/>
            </a:stretch>
          </a:blipFill>
        </p:spPr>
      </p:sp>
      <p:sp>
        <p:nvSpPr>
          <p:cNvPr name="Freeform 8" id="8"/>
          <p:cNvSpPr/>
          <p:nvPr/>
        </p:nvSpPr>
        <p:spPr>
          <a:xfrm flipH="false" flipV="false" rot="0">
            <a:off x="3382219" y="6895967"/>
            <a:ext cx="11301259" cy="819341"/>
          </a:xfrm>
          <a:custGeom>
            <a:avLst/>
            <a:gdLst/>
            <a:ahLst/>
            <a:cxnLst/>
            <a:rect r="r" b="b" t="t" l="l"/>
            <a:pathLst>
              <a:path h="819341" w="11301259">
                <a:moveTo>
                  <a:pt x="0" y="0"/>
                </a:moveTo>
                <a:lnTo>
                  <a:pt x="11301259" y="0"/>
                </a:lnTo>
                <a:lnTo>
                  <a:pt x="11301259" y="819342"/>
                </a:lnTo>
                <a:lnTo>
                  <a:pt x="0" y="819342"/>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DAGdNdVRJGc</dc:identifier>
  <dcterms:modified xsi:type="dcterms:W3CDTF">2011-08-01T06:04:30Z</dcterms:modified>
  <cp:revision>1</cp:revision>
  <dc:title>Black Minimalist Creative Portfolio - Presentation</dc:title>
</cp:coreProperties>
</file>